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96" r:id="rId1"/>
  </p:sldMasterIdLst>
  <p:notesMasterIdLst>
    <p:notesMasterId r:id="rId25"/>
  </p:notesMasterIdLst>
  <p:sldIdLst>
    <p:sldId id="256" r:id="rId2"/>
    <p:sldId id="268" r:id="rId3"/>
    <p:sldId id="272" r:id="rId4"/>
    <p:sldId id="258" r:id="rId5"/>
    <p:sldId id="273" r:id="rId6"/>
    <p:sldId id="260" r:id="rId7"/>
    <p:sldId id="261" r:id="rId8"/>
    <p:sldId id="262" r:id="rId9"/>
    <p:sldId id="263" r:id="rId10"/>
    <p:sldId id="264" r:id="rId11"/>
    <p:sldId id="259" r:id="rId12"/>
    <p:sldId id="271" r:id="rId13"/>
    <p:sldId id="265" r:id="rId14"/>
    <p:sldId id="267" r:id="rId15"/>
    <p:sldId id="266" r:id="rId16"/>
    <p:sldId id="274" r:id="rId17"/>
    <p:sldId id="275" r:id="rId18"/>
    <p:sldId id="276" r:id="rId19"/>
    <p:sldId id="277" r:id="rId20"/>
    <p:sldId id="278" r:id="rId21"/>
    <p:sldId id="279" r:id="rId22"/>
    <p:sldId id="280" r:id="rId23"/>
    <p:sldId id="257"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236" y="15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84F888E-19A1-4DCF-96CC-C9BA27E191D4}"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C827E5A7-2C29-4D20-B57D-609991005573}">
      <dgm:prSet phldrT="[Text]"/>
      <dgm:spPr/>
      <dgm:t>
        <a:bodyPr/>
        <a:lstStyle/>
        <a:p>
          <a:r>
            <a:rPr lang="en-US" dirty="0" smtClean="0"/>
            <a:t>Theme</a:t>
          </a:r>
          <a:endParaRPr lang="en-US" dirty="0"/>
        </a:p>
      </dgm:t>
    </dgm:pt>
    <dgm:pt modelId="{97814767-E219-47A4-81CA-E925B1FAB0FB}" type="parTrans" cxnId="{41D5C894-C207-4020-85C0-B58D58440E3D}">
      <dgm:prSet/>
      <dgm:spPr/>
      <dgm:t>
        <a:bodyPr/>
        <a:lstStyle/>
        <a:p>
          <a:endParaRPr lang="en-US"/>
        </a:p>
      </dgm:t>
    </dgm:pt>
    <dgm:pt modelId="{A199AE3E-FCC4-4DBB-85F0-608680BC2EDA}" type="sibTrans" cxnId="{41D5C894-C207-4020-85C0-B58D58440E3D}">
      <dgm:prSet/>
      <dgm:spPr/>
      <dgm:t>
        <a:bodyPr/>
        <a:lstStyle/>
        <a:p>
          <a:endParaRPr lang="en-US"/>
        </a:p>
      </dgm:t>
    </dgm:pt>
    <dgm:pt modelId="{DB90D8DD-B9E3-4EA2-BF8B-EBA44F65B99A}">
      <dgm:prSet phldrT="[Text]"/>
      <dgm:spPr/>
      <dgm:t>
        <a:bodyPr/>
        <a:lstStyle/>
        <a:p>
          <a:r>
            <a:rPr lang="en-US" dirty="0" smtClean="0"/>
            <a:t>Content</a:t>
          </a:r>
          <a:endParaRPr lang="en-US" dirty="0"/>
        </a:p>
      </dgm:t>
    </dgm:pt>
    <dgm:pt modelId="{5D4B5DF7-07FC-4C13-ABB3-D6559174C198}" type="parTrans" cxnId="{AA1EF3CE-F62B-457C-9E4F-41603DE79598}">
      <dgm:prSet/>
      <dgm:spPr/>
      <dgm:t>
        <a:bodyPr/>
        <a:lstStyle/>
        <a:p>
          <a:endParaRPr lang="en-US"/>
        </a:p>
      </dgm:t>
    </dgm:pt>
    <dgm:pt modelId="{F40BB928-BFA9-4544-888A-D8D61AA96F56}" type="sibTrans" cxnId="{AA1EF3CE-F62B-457C-9E4F-41603DE79598}">
      <dgm:prSet/>
      <dgm:spPr/>
      <dgm:t>
        <a:bodyPr/>
        <a:lstStyle/>
        <a:p>
          <a:endParaRPr lang="en-US"/>
        </a:p>
      </dgm:t>
    </dgm:pt>
    <dgm:pt modelId="{A31C9AFB-2D8C-4312-A539-FAF414E9C2B2}">
      <dgm:prSet phldrT="[Text]"/>
      <dgm:spPr/>
      <dgm:t>
        <a:bodyPr/>
        <a:lstStyle/>
        <a:p>
          <a:r>
            <a:rPr lang="en-US" dirty="0" smtClean="0"/>
            <a:t>Process</a:t>
          </a:r>
          <a:endParaRPr lang="en-US" dirty="0"/>
        </a:p>
      </dgm:t>
    </dgm:pt>
    <dgm:pt modelId="{A4E0E4A0-0E76-4389-8704-5BAF1165E0F2}" type="parTrans" cxnId="{49C0979D-CBF0-4197-9A42-BF156D4DC533}">
      <dgm:prSet/>
      <dgm:spPr/>
      <dgm:t>
        <a:bodyPr/>
        <a:lstStyle/>
        <a:p>
          <a:endParaRPr lang="en-US"/>
        </a:p>
      </dgm:t>
    </dgm:pt>
    <dgm:pt modelId="{85C12312-C625-4553-A609-FED8B8E31370}" type="sibTrans" cxnId="{49C0979D-CBF0-4197-9A42-BF156D4DC533}">
      <dgm:prSet/>
      <dgm:spPr/>
      <dgm:t>
        <a:bodyPr/>
        <a:lstStyle/>
        <a:p>
          <a:endParaRPr lang="en-US"/>
        </a:p>
      </dgm:t>
    </dgm:pt>
    <dgm:pt modelId="{070F2670-4B62-458E-9C2A-F6A036877710}">
      <dgm:prSet phldrT="[Text]"/>
      <dgm:spPr/>
      <dgm:t>
        <a:bodyPr/>
        <a:lstStyle/>
        <a:p>
          <a:r>
            <a:rPr lang="en-US" dirty="0" smtClean="0"/>
            <a:t>Product</a:t>
          </a:r>
          <a:endParaRPr lang="en-US" dirty="0"/>
        </a:p>
      </dgm:t>
    </dgm:pt>
    <dgm:pt modelId="{F21D5C92-75FA-4FBD-96A5-A13F666981A3}" type="parTrans" cxnId="{38F8C883-3E57-43E9-B861-5B07215C54FD}">
      <dgm:prSet/>
      <dgm:spPr/>
      <dgm:t>
        <a:bodyPr/>
        <a:lstStyle/>
        <a:p>
          <a:endParaRPr lang="en-US"/>
        </a:p>
      </dgm:t>
    </dgm:pt>
    <dgm:pt modelId="{FC7AD621-A55D-4ABD-85A6-0C5077E5B5A2}" type="sibTrans" cxnId="{38F8C883-3E57-43E9-B861-5B07215C54FD}">
      <dgm:prSet/>
      <dgm:spPr/>
      <dgm:t>
        <a:bodyPr/>
        <a:lstStyle/>
        <a:p>
          <a:endParaRPr lang="en-US"/>
        </a:p>
      </dgm:t>
    </dgm:pt>
    <dgm:pt modelId="{A7BA6F17-4777-4538-BCF9-E0AC5EECB16E}" type="pres">
      <dgm:prSet presAssocID="{F84F888E-19A1-4DCF-96CC-C9BA27E191D4}" presName="cycle" presStyleCnt="0">
        <dgm:presLayoutVars>
          <dgm:chMax val="1"/>
          <dgm:dir/>
          <dgm:animLvl val="ctr"/>
          <dgm:resizeHandles val="exact"/>
        </dgm:presLayoutVars>
      </dgm:prSet>
      <dgm:spPr/>
      <dgm:t>
        <a:bodyPr/>
        <a:lstStyle/>
        <a:p>
          <a:endParaRPr lang="en-US"/>
        </a:p>
      </dgm:t>
    </dgm:pt>
    <dgm:pt modelId="{48277FED-FED2-4DF9-ADF0-1C3C0BDAF4E7}" type="pres">
      <dgm:prSet presAssocID="{C827E5A7-2C29-4D20-B57D-609991005573}" presName="centerShape" presStyleLbl="node0" presStyleIdx="0" presStyleCnt="1"/>
      <dgm:spPr/>
      <dgm:t>
        <a:bodyPr/>
        <a:lstStyle/>
        <a:p>
          <a:endParaRPr lang="en-US"/>
        </a:p>
      </dgm:t>
    </dgm:pt>
    <dgm:pt modelId="{263E24C5-034D-49FD-8DC9-5572C973AF58}" type="pres">
      <dgm:prSet presAssocID="{5D4B5DF7-07FC-4C13-ABB3-D6559174C198}" presName="parTrans" presStyleLbl="bgSibTrans2D1" presStyleIdx="0" presStyleCnt="3"/>
      <dgm:spPr/>
      <dgm:t>
        <a:bodyPr/>
        <a:lstStyle/>
        <a:p>
          <a:endParaRPr lang="en-US"/>
        </a:p>
      </dgm:t>
    </dgm:pt>
    <dgm:pt modelId="{557BC678-D827-403D-B19D-34BF934FE7F0}" type="pres">
      <dgm:prSet presAssocID="{DB90D8DD-B9E3-4EA2-BF8B-EBA44F65B99A}" presName="node" presStyleLbl="node1" presStyleIdx="0" presStyleCnt="3">
        <dgm:presLayoutVars>
          <dgm:bulletEnabled val="1"/>
        </dgm:presLayoutVars>
      </dgm:prSet>
      <dgm:spPr/>
      <dgm:t>
        <a:bodyPr/>
        <a:lstStyle/>
        <a:p>
          <a:endParaRPr lang="en-US"/>
        </a:p>
      </dgm:t>
    </dgm:pt>
    <dgm:pt modelId="{6C3679D0-3820-4B9E-8146-F5BE02F3F967}" type="pres">
      <dgm:prSet presAssocID="{A4E0E4A0-0E76-4389-8704-5BAF1165E0F2}" presName="parTrans" presStyleLbl="bgSibTrans2D1" presStyleIdx="1" presStyleCnt="3"/>
      <dgm:spPr/>
      <dgm:t>
        <a:bodyPr/>
        <a:lstStyle/>
        <a:p>
          <a:endParaRPr lang="en-US"/>
        </a:p>
      </dgm:t>
    </dgm:pt>
    <dgm:pt modelId="{F2FE8D78-0F82-49AA-8A8D-3A6652439C51}" type="pres">
      <dgm:prSet presAssocID="{A31C9AFB-2D8C-4312-A539-FAF414E9C2B2}" presName="node" presStyleLbl="node1" presStyleIdx="1" presStyleCnt="3">
        <dgm:presLayoutVars>
          <dgm:bulletEnabled val="1"/>
        </dgm:presLayoutVars>
      </dgm:prSet>
      <dgm:spPr/>
      <dgm:t>
        <a:bodyPr/>
        <a:lstStyle/>
        <a:p>
          <a:endParaRPr lang="en-US"/>
        </a:p>
      </dgm:t>
    </dgm:pt>
    <dgm:pt modelId="{0CB620E5-FCCE-4F44-A4D9-715C20BBA02A}" type="pres">
      <dgm:prSet presAssocID="{F21D5C92-75FA-4FBD-96A5-A13F666981A3}" presName="parTrans" presStyleLbl="bgSibTrans2D1" presStyleIdx="2" presStyleCnt="3"/>
      <dgm:spPr/>
      <dgm:t>
        <a:bodyPr/>
        <a:lstStyle/>
        <a:p>
          <a:endParaRPr lang="en-US"/>
        </a:p>
      </dgm:t>
    </dgm:pt>
    <dgm:pt modelId="{3769675D-F1D1-4023-B558-DC56DC603A66}" type="pres">
      <dgm:prSet presAssocID="{070F2670-4B62-458E-9C2A-F6A036877710}" presName="node" presStyleLbl="node1" presStyleIdx="2" presStyleCnt="3">
        <dgm:presLayoutVars>
          <dgm:bulletEnabled val="1"/>
        </dgm:presLayoutVars>
      </dgm:prSet>
      <dgm:spPr/>
      <dgm:t>
        <a:bodyPr/>
        <a:lstStyle/>
        <a:p>
          <a:endParaRPr lang="en-US"/>
        </a:p>
      </dgm:t>
    </dgm:pt>
  </dgm:ptLst>
  <dgm:cxnLst>
    <dgm:cxn modelId="{274B262D-30DA-457B-9A67-703F6AB7BEF3}" type="presOf" srcId="{070F2670-4B62-458E-9C2A-F6A036877710}" destId="{3769675D-F1D1-4023-B558-DC56DC603A66}" srcOrd="0" destOrd="0" presId="urn:microsoft.com/office/officeart/2005/8/layout/radial4"/>
    <dgm:cxn modelId="{CDB7C416-10D8-4B60-BB2F-F60531BC4F87}" type="presOf" srcId="{C827E5A7-2C29-4D20-B57D-609991005573}" destId="{48277FED-FED2-4DF9-ADF0-1C3C0BDAF4E7}" srcOrd="0" destOrd="0" presId="urn:microsoft.com/office/officeart/2005/8/layout/radial4"/>
    <dgm:cxn modelId="{E824221E-FF59-4894-9CC0-49398CAC5E98}" type="presOf" srcId="{A4E0E4A0-0E76-4389-8704-5BAF1165E0F2}" destId="{6C3679D0-3820-4B9E-8146-F5BE02F3F967}" srcOrd="0" destOrd="0" presId="urn:microsoft.com/office/officeart/2005/8/layout/radial4"/>
    <dgm:cxn modelId="{38F8C883-3E57-43E9-B861-5B07215C54FD}" srcId="{C827E5A7-2C29-4D20-B57D-609991005573}" destId="{070F2670-4B62-458E-9C2A-F6A036877710}" srcOrd="2" destOrd="0" parTransId="{F21D5C92-75FA-4FBD-96A5-A13F666981A3}" sibTransId="{FC7AD621-A55D-4ABD-85A6-0C5077E5B5A2}"/>
    <dgm:cxn modelId="{08B3EFEC-3484-4E6D-96B1-56CF7031F7CF}" type="presOf" srcId="{A31C9AFB-2D8C-4312-A539-FAF414E9C2B2}" destId="{F2FE8D78-0F82-49AA-8A8D-3A6652439C51}" srcOrd="0" destOrd="0" presId="urn:microsoft.com/office/officeart/2005/8/layout/radial4"/>
    <dgm:cxn modelId="{51E8D1A1-6A2C-4407-AA56-BEAD47490A10}" type="presOf" srcId="{DB90D8DD-B9E3-4EA2-BF8B-EBA44F65B99A}" destId="{557BC678-D827-403D-B19D-34BF934FE7F0}" srcOrd="0" destOrd="0" presId="urn:microsoft.com/office/officeart/2005/8/layout/radial4"/>
    <dgm:cxn modelId="{5A47095D-5C7B-49BE-B143-130214AD4993}" type="presOf" srcId="{5D4B5DF7-07FC-4C13-ABB3-D6559174C198}" destId="{263E24C5-034D-49FD-8DC9-5572C973AF58}" srcOrd="0" destOrd="0" presId="urn:microsoft.com/office/officeart/2005/8/layout/radial4"/>
    <dgm:cxn modelId="{AA1EF3CE-F62B-457C-9E4F-41603DE79598}" srcId="{C827E5A7-2C29-4D20-B57D-609991005573}" destId="{DB90D8DD-B9E3-4EA2-BF8B-EBA44F65B99A}" srcOrd="0" destOrd="0" parTransId="{5D4B5DF7-07FC-4C13-ABB3-D6559174C198}" sibTransId="{F40BB928-BFA9-4544-888A-D8D61AA96F56}"/>
    <dgm:cxn modelId="{3825EC1C-B900-47D4-B59C-4C90FA9B5D43}" type="presOf" srcId="{F84F888E-19A1-4DCF-96CC-C9BA27E191D4}" destId="{A7BA6F17-4777-4538-BCF9-E0AC5EECB16E}" srcOrd="0" destOrd="0" presId="urn:microsoft.com/office/officeart/2005/8/layout/radial4"/>
    <dgm:cxn modelId="{41D5C894-C207-4020-85C0-B58D58440E3D}" srcId="{F84F888E-19A1-4DCF-96CC-C9BA27E191D4}" destId="{C827E5A7-2C29-4D20-B57D-609991005573}" srcOrd="0" destOrd="0" parTransId="{97814767-E219-47A4-81CA-E925B1FAB0FB}" sibTransId="{A199AE3E-FCC4-4DBB-85F0-608680BC2EDA}"/>
    <dgm:cxn modelId="{C329B77A-F1A2-4515-B0B8-4A0978A21E66}" type="presOf" srcId="{F21D5C92-75FA-4FBD-96A5-A13F666981A3}" destId="{0CB620E5-FCCE-4F44-A4D9-715C20BBA02A}" srcOrd="0" destOrd="0" presId="urn:microsoft.com/office/officeart/2005/8/layout/radial4"/>
    <dgm:cxn modelId="{49C0979D-CBF0-4197-9A42-BF156D4DC533}" srcId="{C827E5A7-2C29-4D20-B57D-609991005573}" destId="{A31C9AFB-2D8C-4312-A539-FAF414E9C2B2}" srcOrd="1" destOrd="0" parTransId="{A4E0E4A0-0E76-4389-8704-5BAF1165E0F2}" sibTransId="{85C12312-C625-4553-A609-FED8B8E31370}"/>
    <dgm:cxn modelId="{5CB94A57-DE56-45FC-B2F2-E3C7C8283CBF}" type="presParOf" srcId="{A7BA6F17-4777-4538-BCF9-E0AC5EECB16E}" destId="{48277FED-FED2-4DF9-ADF0-1C3C0BDAF4E7}" srcOrd="0" destOrd="0" presId="urn:microsoft.com/office/officeart/2005/8/layout/radial4"/>
    <dgm:cxn modelId="{90039582-69EB-40EE-A44D-DAC45390B55E}" type="presParOf" srcId="{A7BA6F17-4777-4538-BCF9-E0AC5EECB16E}" destId="{263E24C5-034D-49FD-8DC9-5572C973AF58}" srcOrd="1" destOrd="0" presId="urn:microsoft.com/office/officeart/2005/8/layout/radial4"/>
    <dgm:cxn modelId="{6F412F40-9193-41B0-BD81-35B624E6943A}" type="presParOf" srcId="{A7BA6F17-4777-4538-BCF9-E0AC5EECB16E}" destId="{557BC678-D827-403D-B19D-34BF934FE7F0}" srcOrd="2" destOrd="0" presId="urn:microsoft.com/office/officeart/2005/8/layout/radial4"/>
    <dgm:cxn modelId="{2AB261B9-4D4A-4A4B-8C3B-318D94E4B481}" type="presParOf" srcId="{A7BA6F17-4777-4538-BCF9-E0AC5EECB16E}" destId="{6C3679D0-3820-4B9E-8146-F5BE02F3F967}" srcOrd="3" destOrd="0" presId="urn:microsoft.com/office/officeart/2005/8/layout/radial4"/>
    <dgm:cxn modelId="{74DCAEDC-EB6D-49F0-A3E2-212333F56745}" type="presParOf" srcId="{A7BA6F17-4777-4538-BCF9-E0AC5EECB16E}" destId="{F2FE8D78-0F82-49AA-8A8D-3A6652439C51}" srcOrd="4" destOrd="0" presId="urn:microsoft.com/office/officeart/2005/8/layout/radial4"/>
    <dgm:cxn modelId="{2B08728B-BF2F-4709-BEE1-147D9DF87C90}" type="presParOf" srcId="{A7BA6F17-4777-4538-BCF9-E0AC5EECB16E}" destId="{0CB620E5-FCCE-4F44-A4D9-715C20BBA02A}" srcOrd="5" destOrd="0" presId="urn:microsoft.com/office/officeart/2005/8/layout/radial4"/>
    <dgm:cxn modelId="{426DC41D-E15A-41E6-B715-1159BB71B8E7}" type="presParOf" srcId="{A7BA6F17-4777-4538-BCF9-E0AC5EECB16E}" destId="{3769675D-F1D1-4023-B558-DC56DC603A66}" srcOrd="6"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277FED-FED2-4DF9-ADF0-1C3C0BDAF4E7}">
      <dsp:nvSpPr>
        <dsp:cNvPr id="0" name=""/>
        <dsp:cNvSpPr/>
      </dsp:nvSpPr>
      <dsp:spPr>
        <a:xfrm>
          <a:off x="3040875" y="1715775"/>
          <a:ext cx="1439823" cy="143982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n-US" sz="2600" kern="1200" dirty="0" smtClean="0"/>
            <a:t>Theme</a:t>
          </a:r>
          <a:endParaRPr lang="en-US" sz="2600" kern="1200" dirty="0"/>
        </a:p>
      </dsp:txBody>
      <dsp:txXfrm>
        <a:off x="3251732" y="1926632"/>
        <a:ext cx="1018109" cy="1018109"/>
      </dsp:txXfrm>
    </dsp:sp>
    <dsp:sp modelId="{263E24C5-034D-49FD-8DC9-5572C973AF58}">
      <dsp:nvSpPr>
        <dsp:cNvPr id="0" name=""/>
        <dsp:cNvSpPr/>
      </dsp:nvSpPr>
      <dsp:spPr>
        <a:xfrm rot="12900000">
          <a:off x="2114231" y="1464107"/>
          <a:ext cx="1104034" cy="410349"/>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57BC678-D827-403D-B19D-34BF934FE7F0}">
      <dsp:nvSpPr>
        <dsp:cNvPr id="0" name=""/>
        <dsp:cNvSpPr/>
      </dsp:nvSpPr>
      <dsp:spPr>
        <a:xfrm>
          <a:off x="1530146" y="805525"/>
          <a:ext cx="1367832" cy="109426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1244600">
            <a:lnSpc>
              <a:spcPct val="90000"/>
            </a:lnSpc>
            <a:spcBef>
              <a:spcPct val="0"/>
            </a:spcBef>
            <a:spcAft>
              <a:spcPct val="35000"/>
            </a:spcAft>
          </a:pPr>
          <a:r>
            <a:rPr lang="en-US" sz="2800" kern="1200" dirty="0" smtClean="0"/>
            <a:t>Content</a:t>
          </a:r>
          <a:endParaRPr lang="en-US" sz="2800" kern="1200" dirty="0"/>
        </a:p>
      </dsp:txBody>
      <dsp:txXfrm>
        <a:off x="1562196" y="837575"/>
        <a:ext cx="1303732" cy="1030165"/>
      </dsp:txXfrm>
    </dsp:sp>
    <dsp:sp modelId="{6C3679D0-3820-4B9E-8146-F5BE02F3F967}">
      <dsp:nvSpPr>
        <dsp:cNvPr id="0" name=""/>
        <dsp:cNvSpPr/>
      </dsp:nvSpPr>
      <dsp:spPr>
        <a:xfrm rot="16200000">
          <a:off x="3208770" y="894326"/>
          <a:ext cx="1104034" cy="410349"/>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2FE8D78-0F82-49AA-8A8D-3A6652439C51}">
      <dsp:nvSpPr>
        <dsp:cNvPr id="0" name=""/>
        <dsp:cNvSpPr/>
      </dsp:nvSpPr>
      <dsp:spPr>
        <a:xfrm>
          <a:off x="3076871" y="351"/>
          <a:ext cx="1367832" cy="109426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1244600">
            <a:lnSpc>
              <a:spcPct val="90000"/>
            </a:lnSpc>
            <a:spcBef>
              <a:spcPct val="0"/>
            </a:spcBef>
            <a:spcAft>
              <a:spcPct val="35000"/>
            </a:spcAft>
          </a:pPr>
          <a:r>
            <a:rPr lang="en-US" sz="2800" kern="1200" dirty="0" smtClean="0"/>
            <a:t>Process</a:t>
          </a:r>
          <a:endParaRPr lang="en-US" sz="2800" kern="1200" dirty="0"/>
        </a:p>
      </dsp:txBody>
      <dsp:txXfrm>
        <a:off x="3108921" y="32401"/>
        <a:ext cx="1303732" cy="1030165"/>
      </dsp:txXfrm>
    </dsp:sp>
    <dsp:sp modelId="{0CB620E5-FCCE-4F44-A4D9-715C20BBA02A}">
      <dsp:nvSpPr>
        <dsp:cNvPr id="0" name=""/>
        <dsp:cNvSpPr/>
      </dsp:nvSpPr>
      <dsp:spPr>
        <a:xfrm rot="19500000">
          <a:off x="4303308" y="1464107"/>
          <a:ext cx="1104034" cy="410349"/>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769675D-F1D1-4023-B558-DC56DC603A66}">
      <dsp:nvSpPr>
        <dsp:cNvPr id="0" name=""/>
        <dsp:cNvSpPr/>
      </dsp:nvSpPr>
      <dsp:spPr>
        <a:xfrm>
          <a:off x="4623596" y="805525"/>
          <a:ext cx="1367832" cy="109426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1244600">
            <a:lnSpc>
              <a:spcPct val="90000"/>
            </a:lnSpc>
            <a:spcBef>
              <a:spcPct val="0"/>
            </a:spcBef>
            <a:spcAft>
              <a:spcPct val="35000"/>
            </a:spcAft>
          </a:pPr>
          <a:r>
            <a:rPr lang="en-US" sz="2800" kern="1200" dirty="0" smtClean="0"/>
            <a:t>Product</a:t>
          </a:r>
          <a:endParaRPr lang="en-US" sz="2800" kern="1200" dirty="0"/>
        </a:p>
      </dsp:txBody>
      <dsp:txXfrm>
        <a:off x="4655646" y="837575"/>
        <a:ext cx="1303732" cy="1030165"/>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BE8EC73-22B3-4B36-8A92-4EDC4B9B43A2}" type="datetimeFigureOut">
              <a:rPr lang="en-US" smtClean="0"/>
              <a:t>11/14/2012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6BE204F-1FBA-4D14-A2EC-3E0E8E5585A0}" type="slidenum">
              <a:rPr lang="en-US" smtClean="0"/>
              <a:t>‹#›</a:t>
            </a:fld>
            <a:endParaRPr lang="en-US"/>
          </a:p>
        </p:txBody>
      </p:sp>
    </p:spTree>
    <p:extLst>
      <p:ext uri="{BB962C8B-B14F-4D97-AF65-F5344CB8AC3E}">
        <p14:creationId xmlns:p14="http://schemas.microsoft.com/office/powerpoint/2010/main" val="3803996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Writing with students = My</a:t>
            </a:r>
            <a:r>
              <a:rPr lang="en-US" baseline="0" dirty="0" smtClean="0"/>
              <a:t> sharing </a:t>
            </a:r>
            <a:endParaRPr lang="en-US" dirty="0"/>
          </a:p>
        </p:txBody>
      </p:sp>
      <p:sp>
        <p:nvSpPr>
          <p:cNvPr id="4" name="Slide Number Placeholder 3"/>
          <p:cNvSpPr>
            <a:spLocks noGrp="1"/>
          </p:cNvSpPr>
          <p:nvPr>
            <p:ph type="sldNum" sz="quarter" idx="10"/>
          </p:nvPr>
        </p:nvSpPr>
        <p:spPr/>
        <p:txBody>
          <a:bodyPr/>
          <a:lstStyle/>
          <a:p>
            <a:fld id="{76BE204F-1FBA-4D14-A2EC-3E0E8E5585A0}" type="slidenum">
              <a:rPr lang="en-US" smtClean="0"/>
              <a:t>2</a:t>
            </a:fld>
            <a:endParaRPr lang="en-US"/>
          </a:p>
        </p:txBody>
      </p:sp>
    </p:spTree>
    <p:extLst>
      <p:ext uri="{BB962C8B-B14F-4D97-AF65-F5344CB8AC3E}">
        <p14:creationId xmlns:p14="http://schemas.microsoft.com/office/powerpoint/2010/main" val="33353469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Academic style: topics or</a:t>
            </a:r>
            <a:r>
              <a:rPr lang="en-US" baseline="0" dirty="0" smtClean="0"/>
              <a:t> concepts over agents; mastery = love is a theme in R &amp; J versus R &amp; J fell madly in love. Foregrounding theme. </a:t>
            </a:r>
            <a:r>
              <a:rPr lang="en-US" dirty="0" smtClean="0"/>
              <a:t>“The</a:t>
            </a:r>
            <a:r>
              <a:rPr lang="en-US" baseline="0" dirty="0" smtClean="0"/>
              <a:t> systematic-functional perspective on literacy development would argue that acquiring the ability to perform this kind of writing gives students access to the sort of analytic academic literacy valued by post-secondary institutions and measured, albeit in limited ways, on analytic writing tasks on writing assessments” (Beck, 2006). </a:t>
            </a:r>
            <a:endParaRPr lang="en-US" dirty="0"/>
          </a:p>
        </p:txBody>
      </p:sp>
      <p:sp>
        <p:nvSpPr>
          <p:cNvPr id="4" name="Slide Number Placeholder 3"/>
          <p:cNvSpPr>
            <a:spLocks noGrp="1"/>
          </p:cNvSpPr>
          <p:nvPr>
            <p:ph type="sldNum" sz="quarter" idx="10"/>
          </p:nvPr>
        </p:nvSpPr>
        <p:spPr/>
        <p:txBody>
          <a:bodyPr/>
          <a:lstStyle/>
          <a:p>
            <a:fld id="{76BE204F-1FBA-4D14-A2EC-3E0E8E5585A0}" type="slidenum">
              <a:rPr lang="en-US" smtClean="0"/>
              <a:t>3</a:t>
            </a:fld>
            <a:endParaRPr lang="en-US"/>
          </a:p>
        </p:txBody>
      </p:sp>
    </p:spTree>
    <p:extLst>
      <p:ext uri="{BB962C8B-B14F-4D97-AF65-F5344CB8AC3E}">
        <p14:creationId xmlns:p14="http://schemas.microsoft.com/office/powerpoint/2010/main" val="4583908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Lyric, mosaic, segmented, braided</a:t>
            </a:r>
          </a:p>
          <a:p>
            <a:r>
              <a:rPr lang="en-US" dirty="0" smtClean="0"/>
              <a:t>Brenda Miller, Alice </a:t>
            </a:r>
            <a:r>
              <a:rPr lang="en-US" dirty="0" err="1" smtClean="0"/>
              <a:t>Trupe</a:t>
            </a:r>
            <a:endParaRPr lang="en-US" dirty="0"/>
          </a:p>
        </p:txBody>
      </p:sp>
      <p:sp>
        <p:nvSpPr>
          <p:cNvPr id="4" name="Slide Number Placeholder 3"/>
          <p:cNvSpPr>
            <a:spLocks noGrp="1"/>
          </p:cNvSpPr>
          <p:nvPr>
            <p:ph type="sldNum" sz="quarter" idx="10"/>
          </p:nvPr>
        </p:nvSpPr>
        <p:spPr/>
        <p:txBody>
          <a:bodyPr/>
          <a:lstStyle/>
          <a:p>
            <a:fld id="{76BE204F-1FBA-4D14-A2EC-3E0E8E5585A0}" type="slidenum">
              <a:rPr lang="en-US" smtClean="0"/>
              <a:t>4</a:t>
            </a:fld>
            <a:endParaRPr lang="en-US"/>
          </a:p>
        </p:txBody>
      </p:sp>
    </p:spTree>
    <p:extLst>
      <p:ext uri="{BB962C8B-B14F-4D97-AF65-F5344CB8AC3E}">
        <p14:creationId xmlns:p14="http://schemas.microsoft.com/office/powerpoint/2010/main" val="15373692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730FB4E-D656-4E76-9597-52D4DCD7F823}" type="datetimeFigureOut">
              <a:rPr lang="en-US" smtClean="0"/>
              <a:t>11/14/2012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1E1C1D-A0FA-46AD-A914-9F380910F49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30FB4E-D656-4E76-9597-52D4DCD7F823}" type="datetimeFigureOut">
              <a:rPr lang="en-US" smtClean="0"/>
              <a:t>11/14/2012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1E1C1D-A0FA-46AD-A914-9F380910F49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30FB4E-D656-4E76-9597-52D4DCD7F823}" type="datetimeFigureOut">
              <a:rPr lang="en-US" smtClean="0"/>
              <a:t>11/14/2012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1E1C1D-A0FA-46AD-A914-9F380910F49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730FB4E-D656-4E76-9597-52D4DCD7F823}" type="datetimeFigureOut">
              <a:rPr lang="en-US" smtClean="0"/>
              <a:t>11/14/2012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1E1C1D-A0FA-46AD-A914-9F380910F49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3730FB4E-D656-4E76-9597-52D4DCD7F823}" type="datetimeFigureOut">
              <a:rPr lang="en-US" smtClean="0"/>
              <a:t>11/14/2012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1E1C1D-A0FA-46AD-A914-9F380910F49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730FB4E-D656-4E76-9597-52D4DCD7F823}" type="datetimeFigureOut">
              <a:rPr lang="en-US" smtClean="0"/>
              <a:t>11/14/2012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1E1C1D-A0FA-46AD-A914-9F380910F498}"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730FB4E-D656-4E76-9597-52D4DCD7F823}" type="datetimeFigureOut">
              <a:rPr lang="en-US" smtClean="0"/>
              <a:t>11/14/2012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51E1C1D-A0FA-46AD-A914-9F380910F49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730FB4E-D656-4E76-9597-52D4DCD7F823}" type="datetimeFigureOut">
              <a:rPr lang="en-US" smtClean="0"/>
              <a:t>11/14/2012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51E1C1D-A0FA-46AD-A914-9F380910F49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30FB4E-D656-4E76-9597-52D4DCD7F823}" type="datetimeFigureOut">
              <a:rPr lang="en-US" smtClean="0"/>
              <a:t>11/14/2012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51E1C1D-A0FA-46AD-A914-9F380910F49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3730FB4E-D656-4E76-9597-52D4DCD7F823}" type="datetimeFigureOut">
              <a:rPr lang="en-US" smtClean="0"/>
              <a:t>11/14/2012</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B51E1C1D-A0FA-46AD-A914-9F380910F49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30FB4E-D656-4E76-9597-52D4DCD7F823}" type="datetimeFigureOut">
              <a:rPr lang="en-US" smtClean="0"/>
              <a:t>11/14/2012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1E1C1D-A0FA-46AD-A914-9F380910F49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3730FB4E-D656-4E76-9597-52D4DCD7F823}" type="datetimeFigureOut">
              <a:rPr lang="en-US" smtClean="0"/>
              <a:t>11/14/2012</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B51E1C1D-A0FA-46AD-A914-9F380910F49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youtube.com/watch?v=tocGqaR2n9g"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47800"/>
            <a:ext cx="7772400" cy="3047999"/>
          </a:xfrm>
        </p:spPr>
        <p:txBody>
          <a:bodyPr>
            <a:normAutofit/>
          </a:bodyPr>
          <a:lstStyle/>
          <a:p>
            <a:r>
              <a:rPr lang="en-US" dirty="0" smtClean="0"/>
              <a:t>Connecting </a:t>
            </a:r>
            <a:br>
              <a:rPr lang="en-US" dirty="0" smtClean="0"/>
            </a:br>
            <a:r>
              <a:rPr lang="en-US" dirty="0" smtClean="0"/>
              <a:t>Braided Collaborative Essays </a:t>
            </a:r>
            <a:br>
              <a:rPr lang="en-US" dirty="0" smtClean="0"/>
            </a:br>
            <a:r>
              <a:rPr lang="en-US" dirty="0" smtClean="0"/>
              <a:t>with </a:t>
            </a:r>
            <a:br>
              <a:rPr lang="en-US" dirty="0" smtClean="0"/>
            </a:br>
            <a:r>
              <a:rPr lang="en-US" dirty="0" smtClean="0"/>
              <a:t>Young Adult Literature</a:t>
            </a:r>
            <a:endParaRPr lang="en-US" dirty="0"/>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600" y="228600"/>
            <a:ext cx="3993222"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descr="\\fshome.bridgewater.edu\faculty$\mhogan\My Documents\Writing Academy\Logos\SVWA-logo-2c.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00799" y="4648200"/>
            <a:ext cx="2524125" cy="1885950"/>
          </a:xfrm>
          <a:prstGeom prst="rect">
            <a:avLst/>
          </a:prstGeom>
          <a:noFill/>
          <a:ln>
            <a:noFill/>
          </a:ln>
        </p:spPr>
      </p:pic>
    </p:spTree>
    <p:extLst>
      <p:ext uri="{BB962C8B-B14F-4D97-AF65-F5344CB8AC3E}">
        <p14:creationId xmlns:p14="http://schemas.microsoft.com/office/powerpoint/2010/main" val="35018926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Graduate school</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98197" y="1100138"/>
            <a:ext cx="3969830" cy="3579812"/>
          </a:xfrm>
        </p:spPr>
      </p:pic>
    </p:spTree>
    <p:extLst>
      <p:ext uri="{BB962C8B-B14F-4D97-AF65-F5344CB8AC3E}">
        <p14:creationId xmlns:p14="http://schemas.microsoft.com/office/powerpoint/2010/main" val="13198867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collaborative? Why Reader Response?</a:t>
            </a:r>
            <a:endParaRPr lang="en-US" dirty="0"/>
          </a:p>
        </p:txBody>
      </p:sp>
      <p:sp>
        <p:nvSpPr>
          <p:cNvPr id="3" name="Content Placeholder 2"/>
          <p:cNvSpPr>
            <a:spLocks noGrp="1"/>
          </p:cNvSpPr>
          <p:nvPr>
            <p:ph idx="1"/>
          </p:nvPr>
        </p:nvSpPr>
        <p:spPr/>
        <p:txBody>
          <a:bodyPr>
            <a:normAutofit/>
          </a:bodyPr>
          <a:lstStyle/>
          <a:p>
            <a:pPr>
              <a:buFont typeface="Arial" pitchFamily="34" charset="0"/>
              <a:buChar char="•"/>
            </a:pPr>
            <a:r>
              <a:rPr lang="en-US" sz="2400" dirty="0" smtClean="0"/>
              <a:t>Builds Community</a:t>
            </a:r>
          </a:p>
          <a:p>
            <a:pPr>
              <a:buFont typeface="Arial" pitchFamily="34" charset="0"/>
              <a:buChar char="•"/>
            </a:pPr>
            <a:r>
              <a:rPr lang="en-US" sz="2400" dirty="0" smtClean="0"/>
              <a:t>Focuses on author’s craft </a:t>
            </a:r>
          </a:p>
          <a:p>
            <a:pPr>
              <a:buFont typeface="Arial" pitchFamily="34" charset="0"/>
              <a:buChar char="•"/>
            </a:pPr>
            <a:r>
              <a:rPr lang="en-US" sz="2400" dirty="0" smtClean="0"/>
              <a:t>Scaffolds the process</a:t>
            </a:r>
          </a:p>
          <a:p>
            <a:pPr>
              <a:buFont typeface="Arial" pitchFamily="34" charset="0"/>
              <a:buChar char="•"/>
            </a:pPr>
            <a:r>
              <a:rPr lang="en-US" sz="2400" dirty="0" smtClean="0"/>
              <a:t>Provides audience</a:t>
            </a:r>
          </a:p>
          <a:p>
            <a:pPr>
              <a:buFont typeface="Arial" pitchFamily="34" charset="0"/>
              <a:buChar char="•"/>
            </a:pPr>
            <a:r>
              <a:rPr lang="en-US" sz="2400" dirty="0" smtClean="0"/>
              <a:t>Exhibits individual writing strengths</a:t>
            </a:r>
            <a:endParaRPr lang="en-US" sz="24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66611" y="914400"/>
            <a:ext cx="2692400" cy="2019300"/>
          </a:xfrm>
          <a:prstGeom prst="rect">
            <a:avLst/>
          </a:prstGeom>
        </p:spPr>
      </p:pic>
      <p:sp>
        <p:nvSpPr>
          <p:cNvPr id="5" name="TextBox 4"/>
          <p:cNvSpPr txBox="1"/>
          <p:nvPr/>
        </p:nvSpPr>
        <p:spPr>
          <a:xfrm>
            <a:off x="7535779" y="3048000"/>
            <a:ext cx="711199" cy="184666"/>
          </a:xfrm>
          <a:prstGeom prst="rect">
            <a:avLst/>
          </a:prstGeom>
          <a:noFill/>
        </p:spPr>
        <p:txBody>
          <a:bodyPr wrap="square" rtlCol="0">
            <a:spAutoFit/>
          </a:bodyPr>
          <a:lstStyle/>
          <a:p>
            <a:r>
              <a:rPr lang="en-US" sz="600" dirty="0" smtClean="0"/>
              <a:t>Photo by: Corbis</a:t>
            </a:r>
            <a:endParaRPr lang="en-US" sz="600" dirty="0"/>
          </a:p>
        </p:txBody>
      </p:sp>
    </p:spTree>
    <p:extLst>
      <p:ext uri="{BB962C8B-B14F-4D97-AF65-F5344CB8AC3E}">
        <p14:creationId xmlns:p14="http://schemas.microsoft.com/office/powerpoint/2010/main" val="556958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Rowing the Bus by Paul Logan</a:t>
            </a:r>
            <a:endParaRPr lang="en-US" dirty="0"/>
          </a:p>
        </p:txBody>
      </p:sp>
      <p:sp>
        <p:nvSpPr>
          <p:cNvPr id="3" name="Content Placeholder 2"/>
          <p:cNvSpPr>
            <a:spLocks noGrp="1"/>
          </p:cNvSpPr>
          <p:nvPr>
            <p:ph idx="1"/>
          </p:nvPr>
        </p:nvSpPr>
        <p:spPr/>
        <p:txBody>
          <a:bodyPr>
            <a:normAutofit fontScale="25000" lnSpcReduction="20000"/>
          </a:bodyPr>
          <a:lstStyle/>
          <a:p>
            <a:endParaRPr lang="en-US" sz="800" b="0" dirty="0" smtClean="0"/>
          </a:p>
          <a:p>
            <a:endParaRPr lang="en-US" sz="800" b="0" dirty="0"/>
          </a:p>
          <a:p>
            <a:pPr>
              <a:buAutoNum type="arabicPeriod"/>
            </a:pPr>
            <a:r>
              <a:rPr lang="en-US" sz="9600" b="0" dirty="0" smtClean="0"/>
              <a:t>Form a group of 3.</a:t>
            </a:r>
          </a:p>
          <a:p>
            <a:pPr>
              <a:buAutoNum type="arabicPeriod"/>
            </a:pPr>
            <a:r>
              <a:rPr lang="en-US" sz="9600" b="0" dirty="0" smtClean="0"/>
              <a:t>Read Logan’s “Rowing the Bus” aloud, sharing the text with your triad.</a:t>
            </a:r>
          </a:p>
          <a:p>
            <a:pPr>
              <a:buAutoNum type="arabicPeriod"/>
            </a:pPr>
            <a:r>
              <a:rPr lang="en-US" sz="9600" b="0" dirty="0" smtClean="0"/>
              <a:t>Make notes of personal response and textual patterns as you read.</a:t>
            </a:r>
          </a:p>
          <a:p>
            <a:pPr>
              <a:buAutoNum type="arabicPeriod"/>
            </a:pPr>
            <a:r>
              <a:rPr lang="en-US" sz="9600" b="0" dirty="0" smtClean="0"/>
              <a:t>Find a common thread from your notations to guide your collaborative piece. </a:t>
            </a:r>
          </a:p>
          <a:p>
            <a:pPr>
              <a:buAutoNum type="arabicPeriod"/>
            </a:pPr>
            <a:r>
              <a:rPr lang="en-US" sz="9600" b="0" dirty="0" smtClean="0"/>
              <a:t>Write a strand individually to contribute to the braid.</a:t>
            </a:r>
          </a:p>
          <a:p>
            <a:pPr>
              <a:buAutoNum type="arabicPeriod"/>
            </a:pPr>
            <a:r>
              <a:rPr lang="en-US" sz="9600" b="0" dirty="0" smtClean="0"/>
              <a:t>Order the text to create a braid.</a:t>
            </a:r>
          </a:p>
          <a:p>
            <a:endParaRPr lang="en-US" sz="800" b="0" dirty="0" smtClean="0"/>
          </a:p>
          <a:p>
            <a:endParaRPr lang="en-US" sz="800" b="0" dirty="0"/>
          </a:p>
          <a:p>
            <a:endParaRPr lang="en-US" sz="800" b="0" dirty="0" smtClean="0"/>
          </a:p>
          <a:p>
            <a:endParaRPr lang="en-US" sz="800" b="0" dirty="0"/>
          </a:p>
          <a:p>
            <a:endParaRPr lang="en-US" sz="800" b="0" dirty="0" smtClean="0"/>
          </a:p>
          <a:p>
            <a:endParaRPr lang="en-US" sz="800" b="0" dirty="0"/>
          </a:p>
          <a:p>
            <a:endParaRPr lang="en-US" sz="800" b="0" dirty="0" smtClean="0"/>
          </a:p>
          <a:p>
            <a:endParaRPr lang="en-US" sz="800" b="0" dirty="0"/>
          </a:p>
          <a:p>
            <a:endParaRPr lang="en-US" sz="800" b="0" dirty="0" smtClean="0"/>
          </a:p>
          <a:p>
            <a:endParaRPr lang="en-US" sz="800" b="0" dirty="0"/>
          </a:p>
          <a:p>
            <a:endParaRPr lang="en-US" sz="800" b="0" dirty="0" smtClean="0"/>
          </a:p>
        </p:txBody>
      </p:sp>
    </p:spTree>
    <p:extLst>
      <p:ext uri="{BB962C8B-B14F-4D97-AF65-F5344CB8AC3E}">
        <p14:creationId xmlns:p14="http://schemas.microsoft.com/office/powerpoint/2010/main" val="2271158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anim calcmode="lin" valueType="num">
                                      <p:cBhvr>
                                        <p:cTn id="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1000"/>
                                        <p:tgtEl>
                                          <p:spTgt spid="3">
                                            <p:txEl>
                                              <p:pRg st="5" end="5"/>
                                            </p:txEl>
                                          </p:spTgt>
                                        </p:tgtEl>
                                      </p:cBhvr>
                                    </p:animEffect>
                                    <p:anim calcmode="lin" valueType="num">
                                      <p:cBhvr>
                                        <p:cTn id="2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fade">
                                      <p:cBhvr>
                                        <p:cTn id="33" dur="1000"/>
                                        <p:tgtEl>
                                          <p:spTgt spid="3">
                                            <p:txEl>
                                              <p:pRg st="6" end="6"/>
                                            </p:txEl>
                                          </p:spTgt>
                                        </p:tgtEl>
                                      </p:cBhvr>
                                    </p:animEffect>
                                    <p:anim calcmode="lin" valueType="num">
                                      <p:cBhvr>
                                        <p:cTn id="34"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6" end="6"/>
                                            </p:txEl>
                                          </p:spTgt>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fade">
                                      <p:cBhvr>
                                        <p:cTn id="38" dur="1000"/>
                                        <p:tgtEl>
                                          <p:spTgt spid="3">
                                            <p:txEl>
                                              <p:pRg st="7" end="7"/>
                                            </p:txEl>
                                          </p:spTgt>
                                        </p:tgtEl>
                                      </p:cBhvr>
                                    </p:animEffect>
                                    <p:anim calcmode="lin" valueType="num">
                                      <p:cBhvr>
                                        <p:cTn id="39"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Literacies</a:t>
            </a:r>
            <a:endParaRPr lang="en-US" dirty="0"/>
          </a:p>
        </p:txBody>
      </p:sp>
      <p:sp>
        <p:nvSpPr>
          <p:cNvPr id="3" name="Content Placeholder 2"/>
          <p:cNvSpPr>
            <a:spLocks noGrp="1"/>
          </p:cNvSpPr>
          <p:nvPr>
            <p:ph idx="1"/>
          </p:nvPr>
        </p:nvSpPr>
        <p:spPr>
          <a:xfrm>
            <a:off x="822960" y="1143001"/>
            <a:ext cx="3139440" cy="2743200"/>
          </a:xfrm>
        </p:spPr>
        <p:txBody>
          <a:bodyPr/>
          <a:lstStyle/>
          <a:p>
            <a:pPr>
              <a:buFont typeface="Arial" pitchFamily="34" charset="0"/>
              <a:buChar char="•"/>
            </a:pPr>
            <a:r>
              <a:rPr lang="en-US" sz="2400" dirty="0" smtClean="0"/>
              <a:t>Wiki</a:t>
            </a:r>
          </a:p>
          <a:p>
            <a:pPr>
              <a:buFont typeface="Arial" pitchFamily="34" charset="0"/>
              <a:buChar char="•"/>
            </a:pPr>
            <a:r>
              <a:rPr lang="en-US" sz="2400" dirty="0"/>
              <a:t>Google docs</a:t>
            </a:r>
          </a:p>
          <a:p>
            <a:pPr>
              <a:buFont typeface="Arial" pitchFamily="34" charset="0"/>
              <a:buChar char="•"/>
            </a:pPr>
            <a:r>
              <a:rPr lang="en-US" sz="2400" dirty="0" err="1" smtClean="0"/>
              <a:t>Dropbox</a:t>
            </a:r>
            <a:endParaRPr lang="en-US" sz="2400" dirty="0" smtClean="0"/>
          </a:p>
          <a:p>
            <a:pPr>
              <a:buFont typeface="Arial" pitchFamily="34" charset="0"/>
              <a:buChar char="•"/>
            </a:pPr>
            <a:r>
              <a:rPr lang="en-US" sz="2400" dirty="0" err="1" smtClean="0"/>
              <a:t>Imovie</a:t>
            </a:r>
            <a:endParaRPr lang="en-US" sz="2400" dirty="0" smtClean="0"/>
          </a:p>
          <a:p>
            <a:pPr>
              <a:buFont typeface="Arial" pitchFamily="34" charset="0"/>
              <a:buChar char="•"/>
            </a:pPr>
            <a:r>
              <a:rPr lang="en-US" sz="2400" dirty="0" smtClean="0"/>
              <a:t>Creative commons</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91000" y="147583"/>
            <a:ext cx="3248479" cy="397248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72050" y="1905000"/>
            <a:ext cx="1971950" cy="3200847"/>
          </a:xfrm>
          <a:prstGeom prst="rect">
            <a:avLst/>
          </a:prstGeom>
        </p:spPr>
      </p:pic>
    </p:spTree>
    <p:extLst>
      <p:ext uri="{BB962C8B-B14F-4D97-AF65-F5344CB8AC3E}">
        <p14:creationId xmlns:p14="http://schemas.microsoft.com/office/powerpoint/2010/main" val="94719449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nextCondLst>
                <p:cond evt="onClick" delay="0">
                  <p:tgtEl>
                    <p:spTgt spid="2"/>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Book trailer composition</a:t>
            </a:r>
            <a:endParaRPr lang="en-US" dirty="0"/>
          </a:p>
        </p:txBody>
      </p:sp>
      <p:sp>
        <p:nvSpPr>
          <p:cNvPr id="3" name="Content Placeholder 2"/>
          <p:cNvSpPr>
            <a:spLocks noGrp="1"/>
          </p:cNvSpPr>
          <p:nvPr>
            <p:ph idx="1"/>
          </p:nvPr>
        </p:nvSpPr>
        <p:spPr/>
        <p:txBody>
          <a:bodyPr/>
          <a:lstStyle/>
          <a:p>
            <a:r>
              <a:rPr lang="en-US" dirty="0" smtClean="0"/>
              <a:t>Paige, Caleb, &amp; Katie’s trailer</a:t>
            </a:r>
          </a:p>
          <a:p>
            <a:endParaRPr lang="en-US" dirty="0"/>
          </a:p>
          <a:p>
            <a:endParaRPr lang="en-US" dirty="0" smtClean="0"/>
          </a:p>
          <a:p>
            <a:endParaRPr lang="en-US" dirty="0"/>
          </a:p>
        </p:txBody>
      </p:sp>
      <p:sp>
        <p:nvSpPr>
          <p:cNvPr id="4" name="Rectangle 3"/>
          <p:cNvSpPr/>
          <p:nvPr/>
        </p:nvSpPr>
        <p:spPr>
          <a:xfrm>
            <a:off x="986589" y="2459504"/>
            <a:ext cx="5867400" cy="646331"/>
          </a:xfrm>
          <a:prstGeom prst="rect">
            <a:avLst/>
          </a:prstGeom>
        </p:spPr>
        <p:txBody>
          <a:bodyPr wrap="square">
            <a:spAutoFit/>
          </a:bodyPr>
          <a:lstStyle/>
          <a:p>
            <a:r>
              <a:rPr lang="en-US" dirty="0" smtClean="0">
                <a:hlinkClick r:id="rId2"/>
              </a:rPr>
              <a:t>http://www.youtube.com/watch?v=tocGqaR2n9g</a:t>
            </a:r>
            <a:endParaRPr lang="en-US" dirty="0" smtClean="0"/>
          </a:p>
          <a:p>
            <a:endParaRPr lang="en-US" dirty="0"/>
          </a:p>
        </p:txBody>
      </p:sp>
    </p:spTree>
    <p:extLst>
      <p:ext uri="{BB962C8B-B14F-4D97-AF65-F5344CB8AC3E}">
        <p14:creationId xmlns:p14="http://schemas.microsoft.com/office/powerpoint/2010/main" val="27669115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a:t>
            </a:r>
            <a:endParaRPr lang="en-US" dirty="0"/>
          </a:p>
        </p:txBody>
      </p:sp>
      <p:sp>
        <p:nvSpPr>
          <p:cNvPr id="3" name="Content Placeholder 2"/>
          <p:cNvSpPr>
            <a:spLocks noGrp="1"/>
          </p:cNvSpPr>
          <p:nvPr>
            <p:ph idx="1"/>
          </p:nvPr>
        </p:nvSpPr>
        <p:spPr/>
        <p:txBody>
          <a:bodyPr>
            <a:normAutofit/>
          </a:bodyPr>
          <a:lstStyle/>
          <a:p>
            <a:pPr>
              <a:buFont typeface="Arial" pitchFamily="34" charset="0"/>
              <a:buChar char="•"/>
            </a:pPr>
            <a:r>
              <a:rPr lang="en-US" sz="2400" dirty="0" smtClean="0"/>
              <a:t>Rubric for braided essay co-constructed </a:t>
            </a:r>
          </a:p>
          <a:p>
            <a:pPr>
              <a:buFont typeface="Arial" pitchFamily="34" charset="0"/>
              <a:buChar char="•"/>
            </a:pPr>
            <a:r>
              <a:rPr lang="en-US" sz="2400" dirty="0" smtClean="0"/>
              <a:t>Book trailer rubric created by pre-service teachers</a:t>
            </a:r>
          </a:p>
          <a:p>
            <a:pPr marL="0" indent="0"/>
            <a:endParaRPr lang="en-US" sz="24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600" y="2209800"/>
            <a:ext cx="6125430" cy="2715004"/>
          </a:xfrm>
          <a:prstGeom prst="rect">
            <a:avLst/>
          </a:prstGeom>
        </p:spPr>
      </p:pic>
    </p:spTree>
    <p:extLst>
      <p:ext uri="{BB962C8B-B14F-4D97-AF65-F5344CB8AC3E}">
        <p14:creationId xmlns:p14="http://schemas.microsoft.com/office/powerpoint/2010/main" val="29139450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Reflections on process</a:t>
            </a:r>
            <a:endParaRPr lang="en-US" dirty="0"/>
          </a:p>
        </p:txBody>
      </p:sp>
      <p:sp>
        <p:nvSpPr>
          <p:cNvPr id="3" name="Content Placeholder 2"/>
          <p:cNvSpPr>
            <a:spLocks noGrp="1"/>
          </p:cNvSpPr>
          <p:nvPr>
            <p:ph idx="1"/>
          </p:nvPr>
        </p:nvSpPr>
        <p:spPr>
          <a:xfrm>
            <a:off x="822960" y="1100628"/>
            <a:ext cx="7520940" cy="4004772"/>
          </a:xfrm>
        </p:spPr>
        <p:txBody>
          <a:bodyPr>
            <a:normAutofit/>
          </a:bodyPr>
          <a:lstStyle/>
          <a:p>
            <a:r>
              <a:rPr lang="en-US" dirty="0" smtClean="0"/>
              <a:t>	</a:t>
            </a:r>
            <a:r>
              <a:rPr lang="en-US" sz="1800" dirty="0" smtClean="0"/>
              <a:t>Our </a:t>
            </a:r>
            <a:r>
              <a:rPr lang="en-US" sz="1800" dirty="0"/>
              <a:t>group quickly settled on the theme of "space" when we first met. I think it all stood out to us that the pervading theme of the universe, of August as the sun, and of Star Wars as a motif all stood out to us. We first discussed these themes, and very soon each of us knew how we were going to write our reactions .</a:t>
            </a:r>
            <a:br>
              <a:rPr lang="en-US" sz="1800" dirty="0"/>
            </a:br>
            <a:r>
              <a:rPr lang="en-US" sz="1800" dirty="0"/>
              <a:t/>
            </a:r>
            <a:br>
              <a:rPr lang="en-US" sz="1800" dirty="0"/>
            </a:br>
            <a:r>
              <a:rPr lang="en-US" sz="1800" dirty="0"/>
              <a:t>The braided essay structure came to each of us in two parts. We would each write a reflection on the book itself and on our lives in relation to the themes of the book. Paige began with a poem, and set the tone for an artistic endeavor . I then entered with an analysis of why August chooses the </a:t>
            </a:r>
            <a:r>
              <a:rPr lang="en-US" sz="1800" dirty="0" err="1"/>
              <a:t>Fett</a:t>
            </a:r>
            <a:r>
              <a:rPr lang="en-US" sz="1800" dirty="0"/>
              <a:t>, which I felt to be significant . We decided to begin the essay with that piece. The rest fell in to place, and I also closed out with my experience, validating how my story, like theirs, coincided with that of August in some way.</a:t>
            </a:r>
            <a:r>
              <a:rPr lang="en-US" sz="1800" dirty="0"/>
              <a:t> </a:t>
            </a:r>
            <a:r>
              <a:rPr lang="en-US" sz="1800" dirty="0"/>
              <a:t> </a:t>
            </a:r>
            <a:r>
              <a:rPr lang="en-US" sz="1800" dirty="0" smtClean="0"/>
              <a:t>	-Caleb</a:t>
            </a:r>
            <a:endParaRPr lang="en-US" sz="1800" dirty="0"/>
          </a:p>
        </p:txBody>
      </p:sp>
    </p:spTree>
    <p:extLst>
      <p:ext uri="{BB962C8B-B14F-4D97-AF65-F5344CB8AC3E}">
        <p14:creationId xmlns:p14="http://schemas.microsoft.com/office/powerpoint/2010/main" val="32038356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 Patterns</a:t>
            </a:r>
            <a:endParaRPr lang="en-US" dirty="0"/>
          </a:p>
        </p:txBody>
      </p:sp>
      <p:sp>
        <p:nvSpPr>
          <p:cNvPr id="3" name="Content Placeholder 2"/>
          <p:cNvSpPr>
            <a:spLocks noGrp="1"/>
          </p:cNvSpPr>
          <p:nvPr>
            <p:ph idx="1"/>
          </p:nvPr>
        </p:nvSpPr>
        <p:spPr/>
        <p:txBody>
          <a:bodyPr>
            <a:normAutofit/>
          </a:bodyPr>
          <a:lstStyle/>
          <a:p>
            <a:pPr indent="0"/>
            <a:r>
              <a:rPr lang="en-US" sz="2000" dirty="0"/>
              <a:t>I really liked this braided essay/book trailer assignment.  I also loved </a:t>
            </a:r>
            <a:r>
              <a:rPr lang="en-US" sz="2000" i="1" dirty="0"/>
              <a:t>Wonder</a:t>
            </a:r>
            <a:r>
              <a:rPr lang="en-US" sz="2000" dirty="0"/>
              <a:t>, so working with this book was a pleasure!  I’ve never written a braided essay before, and to be honest, I was a little confused and worried at first.  How in the world was I going to put together three or four very different threads into a coherent, sensible text?  But once Michael and I sat down and began thinking about the book, we both saw the same patterns and similarities, which made </a:t>
            </a:r>
            <a:r>
              <a:rPr lang="en-US" sz="2000" dirty="0" smtClean="0"/>
              <a:t>the </a:t>
            </a:r>
            <a:r>
              <a:rPr lang="en-US" sz="2000" dirty="0"/>
              <a:t>process pretty </a:t>
            </a:r>
            <a:r>
              <a:rPr lang="en-US" sz="2000" dirty="0" smtClean="0"/>
              <a:t>easy.</a:t>
            </a:r>
          </a:p>
          <a:p>
            <a:pPr indent="0"/>
            <a:r>
              <a:rPr lang="en-US" sz="2000" dirty="0"/>
              <a:t>	</a:t>
            </a:r>
            <a:r>
              <a:rPr lang="en-US" sz="2000" dirty="0" smtClean="0"/>
              <a:t>				-Josh</a:t>
            </a:r>
            <a:endParaRPr lang="en-US" sz="2000" dirty="0"/>
          </a:p>
        </p:txBody>
      </p:sp>
    </p:spTree>
    <p:extLst>
      <p:ext uri="{BB962C8B-B14F-4D97-AF65-F5344CB8AC3E}">
        <p14:creationId xmlns:p14="http://schemas.microsoft.com/office/powerpoint/2010/main" val="30404407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on freedom</a:t>
            </a:r>
            <a:endParaRPr lang="en-US" dirty="0"/>
          </a:p>
        </p:txBody>
      </p:sp>
      <p:sp>
        <p:nvSpPr>
          <p:cNvPr id="3" name="Content Placeholder 2"/>
          <p:cNvSpPr>
            <a:spLocks noGrp="1"/>
          </p:cNvSpPr>
          <p:nvPr>
            <p:ph idx="1"/>
          </p:nvPr>
        </p:nvSpPr>
        <p:spPr/>
        <p:txBody>
          <a:bodyPr/>
          <a:lstStyle/>
          <a:p>
            <a:pPr indent="0"/>
            <a:r>
              <a:rPr lang="en-US" dirty="0"/>
              <a:t>I know I've said this to you many times, but I really loved this assignment . Once the class presented their essays and trailers, I was intrigued by the wide variety of responses  to the assignment. That flexibility in a writing assignment feeds creativity and confidence in students...even if they beg for more structure at the outset</a:t>
            </a:r>
            <a:r>
              <a:rPr lang="en-US" dirty="0" smtClean="0"/>
              <a:t>.   -Paige</a:t>
            </a:r>
          </a:p>
          <a:p>
            <a:pPr indent="0"/>
            <a:endParaRPr lang="en-US" dirty="0"/>
          </a:p>
          <a:p>
            <a:pPr indent="0"/>
            <a:r>
              <a:rPr lang="en-US" dirty="0"/>
              <a:t>I was surprised how easily our pieces fit together with the text, and how well they complimented each other, which is why we used quotes from all 3 in the book trailer.</a:t>
            </a:r>
          </a:p>
          <a:p>
            <a:pPr indent="0"/>
            <a:r>
              <a:rPr lang="en-US" dirty="0"/>
              <a:t>	It was a great way to explore our thoughts about the text, and provided the freedom to take it whichever way we saw fit, which I liked so much more than a traditional essay, and it was fun and allowed me to get to know Brie, so I really enjoyed it</a:t>
            </a:r>
            <a:r>
              <a:rPr lang="en-US" dirty="0" smtClean="0"/>
              <a:t>!   -Rachel</a:t>
            </a:r>
            <a:endParaRPr lang="en-US" dirty="0"/>
          </a:p>
          <a:p>
            <a:pPr indent="0"/>
            <a:endParaRPr lang="en-US" dirty="0"/>
          </a:p>
          <a:p>
            <a:endParaRPr lang="en-US" dirty="0"/>
          </a:p>
        </p:txBody>
      </p:sp>
    </p:spTree>
    <p:extLst>
      <p:ext uri="{BB962C8B-B14F-4D97-AF65-F5344CB8AC3E}">
        <p14:creationId xmlns:p14="http://schemas.microsoft.com/office/powerpoint/2010/main" val="35001348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 uncertainty</a:t>
            </a:r>
            <a:endParaRPr lang="en-US" dirty="0"/>
          </a:p>
        </p:txBody>
      </p:sp>
      <p:sp>
        <p:nvSpPr>
          <p:cNvPr id="3" name="Content Placeholder 2"/>
          <p:cNvSpPr>
            <a:spLocks noGrp="1"/>
          </p:cNvSpPr>
          <p:nvPr>
            <p:ph idx="1"/>
          </p:nvPr>
        </p:nvSpPr>
        <p:spPr/>
        <p:txBody>
          <a:bodyPr/>
          <a:lstStyle/>
          <a:p>
            <a:pPr indent="0"/>
            <a:r>
              <a:rPr lang="en-US" dirty="0"/>
              <a:t>As soon as Jodi and I began talking, I was more at ease. We seemed to be on the same analytical page  as far as what we want to talk about. I was a little anxious when the other groups had started presenting their essays because ours was so different. I was nervous that we had done it wrong, but I was relieved when you said that you could see the braids through our different approach .  This was reflected in the depth of your analysis. </a:t>
            </a:r>
          </a:p>
          <a:p>
            <a:r>
              <a:rPr lang="en-US" dirty="0" smtClean="0"/>
              <a:t>			-Lauren</a:t>
            </a:r>
            <a:endParaRPr lang="en-US" dirty="0"/>
          </a:p>
        </p:txBody>
      </p:sp>
    </p:spTree>
    <p:extLst>
      <p:ext uri="{BB962C8B-B14F-4D97-AF65-F5344CB8AC3E}">
        <p14:creationId xmlns:p14="http://schemas.microsoft.com/office/powerpoint/2010/main" val="2795881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WIIFMs</a:t>
            </a:r>
            <a:endParaRPr lang="en-US" sz="1100" dirty="0"/>
          </a:p>
        </p:txBody>
      </p:sp>
      <p:sp>
        <p:nvSpPr>
          <p:cNvPr id="3" name="Content Placeholder 2"/>
          <p:cNvSpPr>
            <a:spLocks noGrp="1"/>
          </p:cNvSpPr>
          <p:nvPr>
            <p:ph idx="1"/>
          </p:nvPr>
        </p:nvSpPr>
        <p:spPr/>
        <p:txBody>
          <a:bodyPr>
            <a:normAutofit/>
          </a:bodyPr>
          <a:lstStyle/>
          <a:p>
            <a:pPr>
              <a:buFont typeface="Arial" pitchFamily="34" charset="0"/>
              <a:buChar char="•"/>
            </a:pPr>
            <a:r>
              <a:rPr lang="en-US" sz="2400" dirty="0" smtClean="0"/>
              <a:t>Forming the braided essay </a:t>
            </a:r>
          </a:p>
          <a:p>
            <a:pPr>
              <a:buFont typeface="Arial" pitchFamily="34" charset="0"/>
              <a:buChar char="•"/>
            </a:pPr>
            <a:r>
              <a:rPr lang="en-US" sz="2400" dirty="0" smtClean="0"/>
              <a:t>Writing with students</a:t>
            </a:r>
          </a:p>
          <a:p>
            <a:pPr>
              <a:buFont typeface="Arial" pitchFamily="34" charset="0"/>
              <a:buChar char="•"/>
            </a:pPr>
            <a:r>
              <a:rPr lang="en-US" sz="2400" dirty="0" smtClean="0"/>
              <a:t>Responding to YAL</a:t>
            </a:r>
          </a:p>
          <a:p>
            <a:pPr>
              <a:buFont typeface="Arial" pitchFamily="34" charset="0"/>
              <a:buChar char="•"/>
            </a:pPr>
            <a:r>
              <a:rPr lang="en-US" sz="2400" dirty="0" smtClean="0"/>
              <a:t>Reflecting on </a:t>
            </a:r>
            <a:r>
              <a:rPr lang="en-US" sz="2400" dirty="0"/>
              <a:t>responding to Wonder</a:t>
            </a:r>
          </a:p>
          <a:p>
            <a:pPr>
              <a:buFont typeface="Arial" pitchFamily="34" charset="0"/>
              <a:buChar char="•"/>
            </a:pPr>
            <a:r>
              <a:rPr lang="en-US" sz="2400" dirty="0" smtClean="0"/>
              <a:t>Writing collaboratively</a:t>
            </a:r>
          </a:p>
          <a:p>
            <a:pPr>
              <a:buFont typeface="Arial" pitchFamily="34" charset="0"/>
              <a:buChar char="•"/>
            </a:pPr>
            <a:r>
              <a:rPr lang="en-US" sz="2400" dirty="0" smtClean="0"/>
              <a:t>Extending composition with the book trailer</a:t>
            </a:r>
          </a:p>
          <a:p>
            <a:pPr>
              <a:buFont typeface="Arial" pitchFamily="34" charset="0"/>
              <a:buChar char="•"/>
            </a:pPr>
            <a:r>
              <a:rPr lang="en-US" sz="2400" dirty="0" smtClean="0"/>
              <a:t>Assessing student pieces</a:t>
            </a:r>
          </a:p>
          <a:p>
            <a:endParaRPr lang="en-US" dirty="0"/>
          </a:p>
        </p:txBody>
      </p:sp>
    </p:spTree>
    <p:extLst>
      <p:ext uri="{BB962C8B-B14F-4D97-AF65-F5344CB8AC3E}">
        <p14:creationId xmlns:p14="http://schemas.microsoft.com/office/powerpoint/2010/main" val="2651230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 Connecting to the text</a:t>
            </a:r>
            <a:endParaRPr lang="en-US" dirty="0"/>
          </a:p>
        </p:txBody>
      </p:sp>
      <p:sp>
        <p:nvSpPr>
          <p:cNvPr id="3" name="Content Placeholder 2"/>
          <p:cNvSpPr>
            <a:spLocks noGrp="1"/>
          </p:cNvSpPr>
          <p:nvPr>
            <p:ph idx="1"/>
          </p:nvPr>
        </p:nvSpPr>
        <p:spPr/>
        <p:txBody>
          <a:bodyPr/>
          <a:lstStyle/>
          <a:p>
            <a:endParaRPr lang="en-US" b="0" dirty="0"/>
          </a:p>
          <a:p>
            <a:pPr indent="0"/>
            <a:r>
              <a:rPr lang="en-US" b="0" dirty="0"/>
              <a:t> We decided cliques played a very important role in the novel, and liked how all of the characters came together in the end. We found the clique feature relatable to our own experiences in middle and high school. Also, we had experience with having special needs or a close relative who had special needs. We decided the best way for us to tackle the project was to go our separate ways, and write our own singular pieces. Once they had been written, we exchanged our pieces with one another to read. I began searching for quotes to use that exemplified the meaning we wanted to reach. I needed quotes that would show the change that progressed in the novel, and both of our pieces. Rachel worked a lot at braiding pieces of our original text together. </a:t>
            </a:r>
            <a:endParaRPr lang="en-US" b="0" dirty="0" smtClean="0"/>
          </a:p>
          <a:p>
            <a:pPr indent="0"/>
            <a:r>
              <a:rPr lang="en-US" b="0" dirty="0"/>
              <a:t>	</a:t>
            </a:r>
            <a:r>
              <a:rPr lang="en-US" b="0" dirty="0" smtClean="0"/>
              <a:t>				-Brie</a:t>
            </a:r>
            <a:endParaRPr lang="en-US" dirty="0"/>
          </a:p>
        </p:txBody>
      </p:sp>
    </p:spTree>
    <p:extLst>
      <p:ext uri="{BB962C8B-B14F-4D97-AF65-F5344CB8AC3E}">
        <p14:creationId xmlns:p14="http://schemas.microsoft.com/office/powerpoint/2010/main" val="31551797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 collaboration and purpose</a:t>
            </a:r>
            <a:endParaRPr lang="en-US" dirty="0"/>
          </a:p>
        </p:txBody>
      </p:sp>
      <p:sp>
        <p:nvSpPr>
          <p:cNvPr id="3" name="Content Placeholder 2"/>
          <p:cNvSpPr>
            <a:spLocks noGrp="1"/>
          </p:cNvSpPr>
          <p:nvPr>
            <p:ph idx="1"/>
          </p:nvPr>
        </p:nvSpPr>
        <p:spPr/>
        <p:txBody>
          <a:bodyPr/>
          <a:lstStyle/>
          <a:p>
            <a:pPr indent="0"/>
            <a:r>
              <a:rPr lang="en-US" dirty="0"/>
              <a:t>By not limiting our subject matter or way of writing, as a group, we were able to create a true-to-form braided essay, combining separate writing forms, passages, and thoughts into a cohesive unit.  </a:t>
            </a:r>
          </a:p>
          <a:p>
            <a:pPr indent="0"/>
            <a:r>
              <a:rPr lang="en-US" dirty="0"/>
              <a:t>	Creating the coinciding movie trailer was another adventure. Similarly to the braided essay, my group decided to assign manageable goals for each member. I found all the pictures, Paige all the quotes, and Caleb wove them all together in iMovie. By doing so, I felt like we were able to create a cohesive product and braid our work together to form an emotional trailer. In all, I was very pleased with the results. I felt like our trailer was very evocative and would appeal to any reader of </a:t>
            </a:r>
            <a:r>
              <a:rPr lang="en-US" i="1" dirty="0"/>
              <a:t>Wonder</a:t>
            </a:r>
            <a:r>
              <a:rPr lang="en-US" dirty="0"/>
              <a:t>, as well as any outside bystander. </a:t>
            </a:r>
            <a:endParaRPr lang="en-US" dirty="0" smtClean="0"/>
          </a:p>
          <a:p>
            <a:pPr indent="0"/>
            <a:r>
              <a:rPr lang="en-US" dirty="0" smtClean="0"/>
              <a:t>				-Katie</a:t>
            </a:r>
            <a:endParaRPr lang="en-US" dirty="0"/>
          </a:p>
          <a:p>
            <a:r>
              <a:rPr lang="en-US" dirty="0"/>
              <a:t> </a:t>
            </a:r>
            <a:endParaRPr lang="en-US" dirty="0"/>
          </a:p>
        </p:txBody>
      </p:sp>
    </p:spTree>
    <p:extLst>
      <p:ext uri="{BB962C8B-B14F-4D97-AF65-F5344CB8AC3E}">
        <p14:creationId xmlns:p14="http://schemas.microsoft.com/office/powerpoint/2010/main" val="33675176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indent="0"/>
            <a:r>
              <a:rPr lang="en-US" dirty="0"/>
              <a:t>Though we could not physically meet, we were able to communicate via email and share work through </a:t>
            </a:r>
            <a:r>
              <a:rPr lang="en-US" dirty="0" err="1"/>
              <a:t>Dropbox</a:t>
            </a:r>
            <a:r>
              <a:rPr lang="en-US" dirty="0"/>
              <a:t> and shared Google documents. We began work on the braided essay in class, and divided the work into sections. We both reviewed and edited the final work</a:t>
            </a:r>
            <a:r>
              <a:rPr lang="en-US" dirty="0" smtClean="0"/>
              <a:t>.</a:t>
            </a:r>
          </a:p>
          <a:p>
            <a:pPr indent="0"/>
            <a:r>
              <a:rPr lang="en-US" dirty="0"/>
              <a:t>I was confused, however, with the braided essay, and could not really get myself to “think outside of the box” enough to write it. I was too analytical and approached it as I would a formal essay. I think I have a better understanding of it now, and would probably be able to take a less analytical, literal approach to it in the future. </a:t>
            </a:r>
            <a:endParaRPr lang="en-US" dirty="0" smtClean="0"/>
          </a:p>
          <a:p>
            <a:pPr indent="0"/>
            <a:r>
              <a:rPr lang="en-US"/>
              <a:t>	</a:t>
            </a:r>
            <a:r>
              <a:rPr lang="en-US" smtClean="0"/>
              <a:t>	-Jodi</a:t>
            </a:r>
            <a:endParaRPr lang="en-US" dirty="0"/>
          </a:p>
          <a:p>
            <a:endParaRPr lang="en-US" dirty="0"/>
          </a:p>
        </p:txBody>
      </p:sp>
    </p:spTree>
    <p:extLst>
      <p:ext uri="{BB962C8B-B14F-4D97-AF65-F5344CB8AC3E}">
        <p14:creationId xmlns:p14="http://schemas.microsoft.com/office/powerpoint/2010/main" val="22884542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4" name="Subtitle 2"/>
          <p:cNvSpPr>
            <a:spLocks noGrp="1"/>
          </p:cNvSpPr>
          <p:nvPr>
            <p:ph idx="1"/>
          </p:nvPr>
        </p:nvSpPr>
        <p:spPr>
          <a:xfrm>
            <a:off x="822960" y="1100628"/>
            <a:ext cx="7520940" cy="5147772"/>
          </a:xfrm>
        </p:spPr>
        <p:txBody>
          <a:bodyPr>
            <a:normAutofit/>
          </a:bodyPr>
          <a:lstStyle/>
          <a:p>
            <a:r>
              <a:rPr lang="en-US" sz="1200" b="0" dirty="0"/>
              <a:t>Beck, S. W. (2006). Subjectivity and </a:t>
            </a:r>
            <a:r>
              <a:rPr lang="en-US" sz="1200" b="0" dirty="0" err="1"/>
              <a:t>intersubjectivity</a:t>
            </a:r>
            <a:r>
              <a:rPr lang="en-US" sz="1200" b="0" dirty="0"/>
              <a:t> in the teaching and learning of writing. Research in the Teaching of English, 40(4), 413-460.</a:t>
            </a:r>
          </a:p>
          <a:p>
            <a:r>
              <a:rPr lang="en-US" sz="1200" b="0" dirty="0" smtClean="0"/>
              <a:t>Dredger</a:t>
            </a:r>
            <a:r>
              <a:rPr lang="en-US" sz="1200" b="0" dirty="0"/>
              <a:t>, K., Woods, D., Beach, C., &amp; </a:t>
            </a:r>
            <a:r>
              <a:rPr lang="en-US" sz="1200" b="0" dirty="0" err="1"/>
              <a:t>Sagstetter</a:t>
            </a:r>
            <a:r>
              <a:rPr lang="en-US" sz="1200" b="0" dirty="0"/>
              <a:t>, V. (2010) Engage me: Using new literacies to create third space classrooms that engage student writers. </a:t>
            </a:r>
            <a:r>
              <a:rPr lang="en-US" sz="1200" b="0" i="1" dirty="0"/>
              <a:t>Journal of Media Literacy in Education (2)</a:t>
            </a:r>
            <a:r>
              <a:rPr lang="en-US" sz="1200" b="0" dirty="0"/>
              <a:t>2. </a:t>
            </a:r>
          </a:p>
          <a:p>
            <a:r>
              <a:rPr lang="en-US" sz="1200" b="0" dirty="0" err="1"/>
              <a:t>Groenke</a:t>
            </a:r>
            <a:r>
              <a:rPr lang="en-US" sz="1200" b="0" dirty="0"/>
              <a:t>, S.L. &amp; </a:t>
            </a:r>
            <a:r>
              <a:rPr lang="en-US" sz="1200" b="0" dirty="0" err="1"/>
              <a:t>Scherff</a:t>
            </a:r>
            <a:r>
              <a:rPr lang="en-US" sz="1200" b="0" dirty="0"/>
              <a:t>, L. (2010) Teaching YA Lit through differentiated instruction.         Urbana, IL: NCTE.</a:t>
            </a:r>
          </a:p>
          <a:p>
            <a:pPr marL="0" indent="-457200"/>
            <a:r>
              <a:rPr lang="en-US" sz="1200" b="0" dirty="0" smtClean="0"/>
              <a:t>Hicks</a:t>
            </a:r>
            <a:r>
              <a:rPr lang="en-US" sz="1200" b="0" dirty="0"/>
              <a:t>, T. (2009). </a:t>
            </a:r>
            <a:r>
              <a:rPr lang="en-US" sz="1200" b="0" i="1" dirty="0"/>
              <a:t>The digital writing workshop.</a:t>
            </a:r>
            <a:r>
              <a:rPr lang="en-US" sz="1200" b="0" dirty="0"/>
              <a:t> Portsmouth: Heinemann</a:t>
            </a:r>
            <a:r>
              <a:rPr lang="en-US" sz="1200" b="0" dirty="0" smtClean="0"/>
              <a:t>.</a:t>
            </a:r>
          </a:p>
          <a:p>
            <a:r>
              <a:rPr lang="en-US" sz="1200" b="0" dirty="0" err="1"/>
              <a:t>Kajder</a:t>
            </a:r>
            <a:r>
              <a:rPr lang="en-US" sz="1200" b="0" dirty="0"/>
              <a:t>, S.B. (2010). </a:t>
            </a:r>
            <a:r>
              <a:rPr lang="en-US" sz="1200" b="0" i="1" dirty="0"/>
              <a:t>Adolescents and digital literacies.</a:t>
            </a:r>
            <a:r>
              <a:rPr lang="en-US" sz="1200" b="0" dirty="0"/>
              <a:t> Urbana, IL: NCTE</a:t>
            </a:r>
            <a:r>
              <a:rPr lang="en-US" sz="1200" b="0" dirty="0" smtClean="0"/>
              <a:t>.</a:t>
            </a:r>
          </a:p>
          <a:p>
            <a:r>
              <a:rPr lang="en-US" sz="1200" b="0" dirty="0" smtClean="0"/>
              <a:t>Logan, P. “Rowing the </a:t>
            </a:r>
            <a:r>
              <a:rPr lang="en-US" sz="1200" b="0" dirty="0" err="1" smtClean="0"/>
              <a:t>bus.”Retrieved</a:t>
            </a:r>
            <a:r>
              <a:rPr lang="en-US" sz="1200" b="0" dirty="0"/>
              <a:t> from http://www.townsendpress.com/uploaded_files/tinymce/writing%20and%20motvn/vv_ch21.pdf</a:t>
            </a:r>
            <a:endParaRPr lang="en-US" sz="1200" b="0" dirty="0" smtClean="0"/>
          </a:p>
          <a:p>
            <a:r>
              <a:rPr lang="en-US" sz="1200" b="0" dirty="0" smtClean="0"/>
              <a:t>Obama, B. (2010). </a:t>
            </a:r>
            <a:r>
              <a:rPr lang="en-US" sz="1200" b="0" i="1" dirty="0" smtClean="0"/>
              <a:t>Of thee I sing: A letter to my daughters. New York: Random House.</a:t>
            </a:r>
            <a:endParaRPr lang="en-US" sz="1200" b="0" dirty="0"/>
          </a:p>
          <a:p>
            <a:r>
              <a:rPr lang="en-US" sz="1200" b="0" dirty="0" smtClean="0"/>
              <a:t>Miller B. (2001</a:t>
            </a:r>
            <a:r>
              <a:rPr lang="en-US" sz="1200" b="0" dirty="0"/>
              <a:t>). A braided heart: Shaping the lyric essay. In </a:t>
            </a:r>
            <a:r>
              <a:rPr lang="en-US" sz="1200" b="0" dirty="0" err="1"/>
              <a:t>Forché</a:t>
            </a:r>
            <a:r>
              <a:rPr lang="en-US" sz="1200" b="0" dirty="0"/>
              <a:t>, C., &amp; Gerard, P. </a:t>
            </a:r>
            <a:r>
              <a:rPr lang="en-US" sz="1200" b="0" i="1" dirty="0" smtClean="0"/>
              <a:t>Writing creative </a:t>
            </a:r>
            <a:r>
              <a:rPr lang="en-US" sz="1200" b="0" i="1" dirty="0"/>
              <a:t>nonfiction: Instruction and insights from the teachers of the associated </a:t>
            </a:r>
            <a:r>
              <a:rPr lang="en-US" sz="1200" b="0" i="1" dirty="0" smtClean="0"/>
              <a:t> writing programs </a:t>
            </a:r>
            <a:r>
              <a:rPr lang="en-US" sz="1200" b="0" dirty="0"/>
              <a:t>(pp. 14-24). Cincinnati: Story Press</a:t>
            </a:r>
            <a:r>
              <a:rPr lang="en-US" sz="1200" b="0" dirty="0" smtClean="0"/>
              <a:t>.</a:t>
            </a:r>
          </a:p>
          <a:p>
            <a:r>
              <a:rPr lang="en-US" sz="1200" b="0" dirty="0" smtClean="0"/>
              <a:t>Miller</a:t>
            </a:r>
            <a:r>
              <a:rPr lang="en-US" sz="1200" b="0" dirty="0"/>
              <a:t>, B., &amp; Paola, S. (2004). </a:t>
            </a:r>
            <a:r>
              <a:rPr lang="en-US" sz="1200" b="0" i="1" dirty="0"/>
              <a:t>Tell it slant: Writing and shaping creative nonfiction</a:t>
            </a:r>
            <a:r>
              <a:rPr lang="en-US" sz="1200" b="0" dirty="0"/>
              <a:t>. New York: McGraw Hill</a:t>
            </a:r>
            <a:r>
              <a:rPr lang="en-US" sz="1200" b="0" dirty="0" smtClean="0"/>
              <a:t>.</a:t>
            </a:r>
          </a:p>
          <a:p>
            <a:r>
              <a:rPr lang="en-US" sz="1200" b="0" dirty="0"/>
              <a:t>Miller, D. (2009). </a:t>
            </a:r>
            <a:r>
              <a:rPr lang="en-US" sz="1200" b="0" i="1" dirty="0"/>
              <a:t>The book whisperer: Awakening the inner reader in every child.</a:t>
            </a:r>
            <a:r>
              <a:rPr lang="en-US" sz="1200" b="0" dirty="0"/>
              <a:t> San Francisco, CA: </a:t>
            </a:r>
            <a:r>
              <a:rPr lang="en-US" sz="1200" b="0" dirty="0" err="1"/>
              <a:t>Jossey</a:t>
            </a:r>
            <a:r>
              <a:rPr lang="en-US" sz="1200" b="0" dirty="0"/>
              <a:t>-Bass</a:t>
            </a:r>
            <a:r>
              <a:rPr lang="en-US" sz="1200" b="0" dirty="0" smtClean="0"/>
              <a:t>.</a:t>
            </a:r>
          </a:p>
          <a:p>
            <a:r>
              <a:rPr lang="en-US" sz="1200" b="0" dirty="0"/>
              <a:t>National Writing Project with </a:t>
            </a:r>
            <a:r>
              <a:rPr lang="en-US" sz="1200" b="0" dirty="0" err="1"/>
              <a:t>DeVoss</a:t>
            </a:r>
            <a:r>
              <a:rPr lang="en-US" sz="1200" b="0" dirty="0"/>
              <a:t>, D. N., </a:t>
            </a:r>
            <a:r>
              <a:rPr lang="en-US" sz="1200" b="0" dirty="0" err="1"/>
              <a:t>Eidman-Aadahl</a:t>
            </a:r>
            <a:r>
              <a:rPr lang="en-US" sz="1200" b="0" dirty="0"/>
              <a:t>, E., &amp; Hicks, T. (2010). </a:t>
            </a:r>
            <a:r>
              <a:rPr lang="en-US" sz="1200" b="0" i="1" dirty="0"/>
              <a:t>Because digital writing matters: Improving student writing in online and multimedia environments</a:t>
            </a:r>
            <a:r>
              <a:rPr lang="en-US" sz="1200" b="0" dirty="0"/>
              <a:t>. San Francisco: </a:t>
            </a:r>
            <a:r>
              <a:rPr lang="en-US" sz="1200" b="0" dirty="0" err="1"/>
              <a:t>Jossey</a:t>
            </a:r>
            <a:r>
              <a:rPr lang="en-US" sz="1200" b="0" dirty="0"/>
              <a:t>-Bass. </a:t>
            </a:r>
          </a:p>
          <a:p>
            <a:r>
              <a:rPr lang="en-US" sz="1200" b="0" dirty="0"/>
              <a:t>Palacio, R.J. (2012). </a:t>
            </a:r>
            <a:r>
              <a:rPr lang="en-US" sz="1200" b="0" i="1" dirty="0"/>
              <a:t>Wonder. </a:t>
            </a:r>
            <a:r>
              <a:rPr lang="en-US" sz="1200" b="0" dirty="0"/>
              <a:t>New York, NY: Random House. </a:t>
            </a:r>
            <a:endParaRPr lang="en-US" sz="1200" b="0" dirty="0" smtClean="0"/>
          </a:p>
          <a:p>
            <a:r>
              <a:rPr lang="en-US" sz="1200" b="0" dirty="0" err="1"/>
              <a:t>Trupe</a:t>
            </a:r>
            <a:r>
              <a:rPr lang="en-US" sz="1200" b="0" dirty="0"/>
              <a:t>, A. (2006). </a:t>
            </a:r>
            <a:r>
              <a:rPr lang="en-US" sz="1200" b="0" i="1" dirty="0"/>
              <a:t>Thematic guide to young adult literature</a:t>
            </a:r>
            <a:r>
              <a:rPr lang="en-US" sz="1200" b="0" dirty="0"/>
              <a:t>. Westport, Conn: Greenwood Press.</a:t>
            </a:r>
          </a:p>
        </p:txBody>
      </p:sp>
    </p:spTree>
    <p:extLst>
      <p:ext uri="{BB962C8B-B14F-4D97-AF65-F5344CB8AC3E}">
        <p14:creationId xmlns:p14="http://schemas.microsoft.com/office/powerpoint/2010/main" val="5744814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365760"/>
            <a:ext cx="7520940" cy="777240"/>
          </a:xfrm>
        </p:spPr>
        <p:txBody>
          <a:bodyPr/>
          <a:lstStyle/>
          <a:p>
            <a:r>
              <a:rPr lang="en-US" dirty="0" smtClean="0"/>
              <a:t>Choice and Response to center on thematic understandings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18409716"/>
              </p:ext>
            </p:extLst>
          </p:nvPr>
        </p:nvGraphicFramePr>
        <p:xfrm>
          <a:off x="822325" y="1524000"/>
          <a:ext cx="7521575" cy="31559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228600" y="5562600"/>
            <a:ext cx="8763000" cy="276999"/>
          </a:xfrm>
          <a:prstGeom prst="rect">
            <a:avLst/>
          </a:prstGeom>
          <a:noFill/>
        </p:spPr>
        <p:txBody>
          <a:bodyPr wrap="square" rtlCol="0">
            <a:spAutoFit/>
          </a:bodyPr>
          <a:lstStyle/>
          <a:p>
            <a:pPr indent="-457200"/>
            <a:r>
              <a:rPr lang="en-US" sz="1200" dirty="0" smtClean="0"/>
              <a:t>King-Shaver, B., &amp; Hunter, A. (2009) Adolescent literacy and differentiated instruction. Portsmouth, NH: Heinemann.</a:t>
            </a:r>
            <a:endParaRPr lang="en-US" sz="1200" dirty="0"/>
          </a:p>
        </p:txBody>
      </p:sp>
    </p:spTree>
    <p:extLst>
      <p:ext uri="{BB962C8B-B14F-4D97-AF65-F5344CB8AC3E}">
        <p14:creationId xmlns:p14="http://schemas.microsoft.com/office/powerpoint/2010/main" val="36622303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makes the braided essay?</a:t>
            </a:r>
            <a:endParaRPr lang="en-US" dirty="0"/>
          </a:p>
        </p:txBody>
      </p:sp>
      <p:sp>
        <p:nvSpPr>
          <p:cNvPr id="3" name="Content Placeholder 2"/>
          <p:cNvSpPr>
            <a:spLocks noGrp="1"/>
          </p:cNvSpPr>
          <p:nvPr>
            <p:ph idx="1"/>
          </p:nvPr>
        </p:nvSpPr>
        <p:spPr/>
        <p:txBody>
          <a:bodyPr/>
          <a:lstStyle/>
          <a:p>
            <a:pPr>
              <a:buFont typeface="Arial" pitchFamily="34" charset="0"/>
              <a:buChar char="•"/>
            </a:pPr>
            <a:r>
              <a:rPr lang="en-US" sz="2400" dirty="0" smtClean="0"/>
              <a:t>Separate strands</a:t>
            </a:r>
          </a:p>
          <a:p>
            <a:pPr>
              <a:buFont typeface="Arial" pitchFamily="34" charset="0"/>
              <a:buChar char="•"/>
            </a:pPr>
            <a:r>
              <a:rPr lang="en-US" sz="2400" dirty="0" smtClean="0"/>
              <a:t>Thematic thread that ties separate strands together</a:t>
            </a:r>
          </a:p>
          <a:p>
            <a:pPr>
              <a:buFont typeface="Arial" pitchFamily="34" charset="0"/>
              <a:buChar char="•"/>
            </a:pPr>
            <a:r>
              <a:rPr lang="en-US" sz="2400" dirty="0"/>
              <a:t>S</a:t>
            </a:r>
            <a:r>
              <a:rPr lang="en-US" sz="2400" dirty="0" smtClean="0"/>
              <a:t>ense of fragmentation</a:t>
            </a:r>
          </a:p>
          <a:p>
            <a:pPr>
              <a:buFont typeface="Arial" pitchFamily="34" charset="0"/>
              <a:buChar char="•"/>
            </a:pPr>
            <a:r>
              <a:rPr lang="en-US" sz="2400" dirty="0" smtClean="0"/>
              <a:t>White space</a:t>
            </a:r>
          </a:p>
          <a:p>
            <a:pPr>
              <a:buFont typeface="Arial" pitchFamily="34" charset="0"/>
              <a:buChar char="•"/>
            </a:pPr>
            <a:r>
              <a:rPr lang="en-US" sz="2400" dirty="0" smtClean="0"/>
              <a:t>Reader’s openness to the form</a:t>
            </a:r>
          </a:p>
          <a:p>
            <a:pPr>
              <a:buFont typeface="Arial" pitchFamily="34" charset="0"/>
              <a:buChar char="•"/>
            </a:pPr>
            <a:r>
              <a:rPr lang="en-US" sz="2400" dirty="0" smtClean="0"/>
              <a:t>Recursive writing process</a:t>
            </a:r>
          </a:p>
          <a:p>
            <a:pPr>
              <a:buFont typeface="Arial" pitchFamily="34" charset="0"/>
              <a:buChar char="•"/>
            </a:pPr>
            <a:r>
              <a:rPr lang="en-US" sz="2400" dirty="0" smtClean="0"/>
              <a:t>A repeated idea</a:t>
            </a:r>
          </a:p>
          <a:p>
            <a:endParaRPr lang="en-US" dirty="0"/>
          </a:p>
        </p:txBody>
      </p:sp>
    </p:spTree>
    <p:extLst>
      <p:ext uri="{BB962C8B-B14F-4D97-AF65-F5344CB8AC3E}">
        <p14:creationId xmlns:p14="http://schemas.microsoft.com/office/powerpoint/2010/main" val="2152756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365760"/>
            <a:ext cx="7520940" cy="853440"/>
          </a:xfrm>
        </p:spPr>
        <p:txBody>
          <a:bodyPr/>
          <a:lstStyle/>
          <a:p>
            <a:pPr algn="ctr"/>
            <a:r>
              <a:rPr lang="en-US" dirty="0" smtClean="0"/>
              <a:t>My response with a braided Essay</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4600" y="1447800"/>
            <a:ext cx="4374356" cy="4374356"/>
          </a:xfrm>
        </p:spPr>
      </p:pic>
      <p:sp>
        <p:nvSpPr>
          <p:cNvPr id="5" name="TextBox 4"/>
          <p:cNvSpPr txBox="1"/>
          <p:nvPr/>
        </p:nvSpPr>
        <p:spPr>
          <a:xfrm>
            <a:off x="3962400" y="5793632"/>
            <a:ext cx="2438400" cy="246221"/>
          </a:xfrm>
          <a:prstGeom prst="rect">
            <a:avLst/>
          </a:prstGeom>
          <a:noFill/>
        </p:spPr>
        <p:txBody>
          <a:bodyPr wrap="square" rtlCol="0">
            <a:spAutoFit/>
          </a:bodyPr>
          <a:lstStyle/>
          <a:p>
            <a:r>
              <a:rPr lang="en-US" sz="1000" dirty="0"/>
              <a:t>http://</a:t>
            </a:r>
            <a:r>
              <a:rPr lang="en-US" sz="1000" dirty="0" smtClean="0"/>
              <a:t>www.shoppbs.org/product/index</a:t>
            </a:r>
            <a:endParaRPr lang="en-US" sz="1000" dirty="0"/>
          </a:p>
        </p:txBody>
      </p:sp>
    </p:spTree>
    <p:extLst>
      <p:ext uri="{BB962C8B-B14F-4D97-AF65-F5344CB8AC3E}">
        <p14:creationId xmlns:p14="http://schemas.microsoft.com/office/powerpoint/2010/main" val="23644071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the stillness speaks…</a:t>
            </a:r>
            <a:endParaRPr lang="en-US" dirty="0"/>
          </a:p>
        </p:txBody>
      </p:sp>
      <p:sp>
        <p:nvSpPr>
          <p:cNvPr id="3" name="Content Placeholder 2"/>
          <p:cNvSpPr>
            <a:spLocks noGrp="1"/>
          </p:cNvSpPr>
          <p:nvPr>
            <p:ph idx="1"/>
          </p:nvPr>
        </p:nvSpPr>
        <p:spPr>
          <a:xfrm>
            <a:off x="457200" y="1600200"/>
            <a:ext cx="8300466" cy="4800600"/>
          </a:xfrm>
        </p:spPr>
        <p:txBody>
          <a:bodyPr/>
          <a:lstStyle/>
          <a:p>
            <a:pPr marL="0" indent="0">
              <a:buNone/>
            </a:pPr>
            <a:endParaRPr lang="en-US" dirty="0" smtClean="0"/>
          </a:p>
          <a:p>
            <a:pPr marL="0" indent="0">
              <a:buNone/>
            </a:pPr>
            <a:endParaRPr lang="en-US" sz="800" dirty="0" smtClean="0"/>
          </a:p>
          <a:p>
            <a:pPr marL="0" indent="0">
              <a:buNone/>
            </a:pPr>
            <a:endParaRPr lang="en-US" sz="800" dirty="0"/>
          </a:p>
          <a:p>
            <a:pPr marL="0" indent="0">
              <a:buNone/>
            </a:pPr>
            <a:endParaRPr lang="en-US" sz="800" dirty="0" smtClean="0"/>
          </a:p>
          <a:p>
            <a:pPr marL="0" indent="0">
              <a:buNone/>
            </a:pPr>
            <a:endParaRPr lang="en-US" sz="800" dirty="0"/>
          </a:p>
          <a:p>
            <a:pPr marL="0" indent="0">
              <a:buNone/>
            </a:pPr>
            <a:endParaRPr lang="en-US" sz="800" dirty="0" smtClean="0"/>
          </a:p>
          <a:p>
            <a:pPr marL="0" indent="0">
              <a:buNone/>
            </a:pPr>
            <a:endParaRPr lang="en-US" sz="800" dirty="0"/>
          </a:p>
          <a:p>
            <a:pPr marL="0" indent="0">
              <a:buNone/>
            </a:pPr>
            <a:endParaRPr lang="en-US" sz="800" dirty="0" smtClean="0"/>
          </a:p>
          <a:p>
            <a:pPr marL="0" indent="0">
              <a:buNone/>
            </a:pPr>
            <a:endParaRPr lang="en-US" sz="800" dirty="0"/>
          </a:p>
          <a:p>
            <a:pPr marL="0" indent="0">
              <a:buNone/>
            </a:pPr>
            <a:endParaRPr lang="en-US" sz="800" dirty="0" smtClean="0"/>
          </a:p>
          <a:p>
            <a:pPr marL="0" indent="0">
              <a:buNone/>
            </a:pPr>
            <a:endParaRPr lang="en-US" sz="800" dirty="0"/>
          </a:p>
          <a:p>
            <a:pPr marL="0" indent="0">
              <a:buNone/>
            </a:pPr>
            <a:endParaRPr lang="en-US" sz="800" dirty="0" smtClean="0"/>
          </a:p>
          <a:p>
            <a:pPr marL="0" indent="0">
              <a:buNone/>
            </a:pPr>
            <a:endParaRPr lang="en-US" sz="800" dirty="0"/>
          </a:p>
          <a:p>
            <a:pPr marL="0" indent="0">
              <a:buNone/>
            </a:pPr>
            <a:endParaRPr lang="en-US" sz="800" dirty="0" smtClean="0"/>
          </a:p>
          <a:p>
            <a:pPr marL="0" indent="0">
              <a:buNone/>
            </a:pPr>
            <a:endParaRPr lang="en-US" sz="800" dirty="0"/>
          </a:p>
          <a:p>
            <a:pPr marL="0" indent="0">
              <a:buNone/>
            </a:pPr>
            <a:endParaRPr lang="en-US" sz="800" dirty="0" smtClean="0"/>
          </a:p>
          <a:p>
            <a:pPr marL="0" indent="0">
              <a:buNone/>
            </a:pPr>
            <a:endParaRPr lang="en-US" sz="800" dirty="0"/>
          </a:p>
          <a:p>
            <a:pPr marL="0" indent="0">
              <a:buNone/>
            </a:pPr>
            <a:endParaRPr lang="en-US" sz="800" dirty="0" smtClean="0"/>
          </a:p>
          <a:p>
            <a:pPr marL="0" indent="0">
              <a:buNone/>
            </a:pPr>
            <a:endParaRPr lang="en-US" sz="800" dirty="0"/>
          </a:p>
          <a:p>
            <a:pPr marL="0" indent="0">
              <a:buNone/>
            </a:pPr>
            <a:endParaRPr lang="en-US" sz="800"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1143000"/>
            <a:ext cx="2614842" cy="1610591"/>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9800" y="3200399"/>
            <a:ext cx="4149436" cy="2702453"/>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52259" y="1263702"/>
            <a:ext cx="2509266" cy="1710863"/>
          </a:xfrm>
          <a:prstGeom prst="rect">
            <a:avLst/>
          </a:prstGeom>
        </p:spPr>
      </p:pic>
      <p:sp>
        <p:nvSpPr>
          <p:cNvPr id="7" name="TextBox 6"/>
          <p:cNvSpPr txBox="1"/>
          <p:nvPr/>
        </p:nvSpPr>
        <p:spPr>
          <a:xfrm>
            <a:off x="3505200" y="5910361"/>
            <a:ext cx="2895600" cy="215444"/>
          </a:xfrm>
          <a:prstGeom prst="rect">
            <a:avLst/>
          </a:prstGeom>
          <a:noFill/>
        </p:spPr>
        <p:txBody>
          <a:bodyPr wrap="square" rtlCol="0">
            <a:spAutoFit/>
          </a:bodyPr>
          <a:lstStyle/>
          <a:p>
            <a:pPr algn="r"/>
            <a:r>
              <a:rPr lang="en-US" sz="800" dirty="0"/>
              <a:t>http://localquakers.org/londongrove/</a:t>
            </a:r>
          </a:p>
        </p:txBody>
      </p:sp>
      <p:sp>
        <p:nvSpPr>
          <p:cNvPr id="8" name="TextBox 7"/>
          <p:cNvSpPr txBox="1"/>
          <p:nvPr/>
        </p:nvSpPr>
        <p:spPr>
          <a:xfrm>
            <a:off x="968922" y="2753591"/>
            <a:ext cx="1874520" cy="215444"/>
          </a:xfrm>
          <a:prstGeom prst="rect">
            <a:avLst/>
          </a:prstGeom>
          <a:noFill/>
        </p:spPr>
        <p:txBody>
          <a:bodyPr wrap="square" rtlCol="0">
            <a:spAutoFit/>
          </a:bodyPr>
          <a:lstStyle/>
          <a:p>
            <a:pPr algn="r"/>
            <a:r>
              <a:rPr lang="en-US" sz="800" dirty="0"/>
              <a:t>http://localquakers.org/londongrove/</a:t>
            </a:r>
          </a:p>
        </p:txBody>
      </p:sp>
      <p:sp>
        <p:nvSpPr>
          <p:cNvPr id="9" name="TextBox 8"/>
          <p:cNvSpPr txBox="1"/>
          <p:nvPr/>
        </p:nvSpPr>
        <p:spPr>
          <a:xfrm>
            <a:off x="5973837" y="2974565"/>
            <a:ext cx="2686916" cy="215444"/>
          </a:xfrm>
          <a:prstGeom prst="rect">
            <a:avLst/>
          </a:prstGeom>
          <a:noFill/>
        </p:spPr>
        <p:txBody>
          <a:bodyPr wrap="square" rtlCol="0">
            <a:spAutoFit/>
          </a:bodyPr>
          <a:lstStyle/>
          <a:p>
            <a:r>
              <a:rPr lang="en-US" sz="800" dirty="0"/>
              <a:t>http://www.theminiaturehorse.com/minihorsepictures.htm</a:t>
            </a:r>
          </a:p>
        </p:txBody>
      </p:sp>
    </p:spTree>
    <p:extLst>
      <p:ext uri="{BB962C8B-B14F-4D97-AF65-F5344CB8AC3E}">
        <p14:creationId xmlns:p14="http://schemas.microsoft.com/office/powerpoint/2010/main" val="41392181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School board meeting</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11550" y="1818481"/>
            <a:ext cx="2143125" cy="2143125"/>
          </a:xfrm>
        </p:spPr>
      </p:pic>
    </p:spTree>
    <p:extLst>
      <p:ext uri="{BB962C8B-B14F-4D97-AF65-F5344CB8AC3E}">
        <p14:creationId xmlns:p14="http://schemas.microsoft.com/office/powerpoint/2010/main" val="11985582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Mark’s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90600" y="1295400"/>
            <a:ext cx="6934200" cy="4622800"/>
          </a:xfrm>
        </p:spPr>
      </p:pic>
      <p:sp>
        <p:nvSpPr>
          <p:cNvPr id="5" name="TextBox 4"/>
          <p:cNvSpPr txBox="1"/>
          <p:nvPr/>
        </p:nvSpPr>
        <p:spPr>
          <a:xfrm>
            <a:off x="3276600" y="5991726"/>
            <a:ext cx="4876800" cy="215444"/>
          </a:xfrm>
          <a:prstGeom prst="rect">
            <a:avLst/>
          </a:prstGeom>
          <a:noFill/>
        </p:spPr>
        <p:txBody>
          <a:bodyPr wrap="square" rtlCol="0">
            <a:spAutoFit/>
          </a:bodyPr>
          <a:lstStyle/>
          <a:p>
            <a:r>
              <a:rPr lang="en-US" sz="800" dirty="0"/>
              <a:t>https://www.google.com/#</a:t>
            </a:r>
            <a:r>
              <a:rPr lang="en-US" sz="800" dirty="0" smtClean="0"/>
              <a:t>hl=en&amp;tbo=d&amp;sclient=psy-ab&amp;q=email+images+free&amp;oq=email+images+free&amp;gs</a:t>
            </a:r>
            <a:endParaRPr lang="en-US" sz="800" dirty="0"/>
          </a:p>
        </p:txBody>
      </p:sp>
    </p:spTree>
    <p:extLst>
      <p:ext uri="{BB962C8B-B14F-4D97-AF65-F5344CB8AC3E}">
        <p14:creationId xmlns:p14="http://schemas.microsoft.com/office/powerpoint/2010/main" val="36611224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Hmmm….</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28800" y="1447800"/>
            <a:ext cx="5057775" cy="3776472"/>
          </a:xfrm>
        </p:spPr>
      </p:pic>
      <p:sp>
        <p:nvSpPr>
          <p:cNvPr id="5" name="TextBox 4"/>
          <p:cNvSpPr txBox="1"/>
          <p:nvPr/>
        </p:nvSpPr>
        <p:spPr>
          <a:xfrm>
            <a:off x="3048000" y="4889956"/>
            <a:ext cx="3352800" cy="215444"/>
          </a:xfrm>
          <a:prstGeom prst="rect">
            <a:avLst/>
          </a:prstGeom>
          <a:noFill/>
        </p:spPr>
        <p:txBody>
          <a:bodyPr wrap="square" rtlCol="0">
            <a:spAutoFit/>
          </a:bodyPr>
          <a:lstStyle/>
          <a:p>
            <a:r>
              <a:rPr lang="en-US" sz="800" dirty="0"/>
              <a:t>http://www.freedigitalphotos.net/images/search.php?search=confusion</a:t>
            </a:r>
          </a:p>
        </p:txBody>
      </p:sp>
    </p:spTree>
    <p:extLst>
      <p:ext uri="{BB962C8B-B14F-4D97-AF65-F5344CB8AC3E}">
        <p14:creationId xmlns:p14="http://schemas.microsoft.com/office/powerpoint/2010/main" val="284168996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772</TotalTime>
  <Words>1189</Words>
  <Application>Microsoft Office PowerPoint</Application>
  <PresentationFormat>On-screen Show (4:3)</PresentationFormat>
  <Paragraphs>137</Paragraphs>
  <Slides>23</Slides>
  <Notes>3</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Angles</vt:lpstr>
      <vt:lpstr>Connecting  Braided Collaborative Essays  with  Young Adult Literature</vt:lpstr>
      <vt:lpstr>WIIFMs</vt:lpstr>
      <vt:lpstr>Choice and Response to center on thematic understandings</vt:lpstr>
      <vt:lpstr>What makes the braided essay?</vt:lpstr>
      <vt:lpstr>My response with a braided Essay</vt:lpstr>
      <vt:lpstr>When the stillness speaks…</vt:lpstr>
      <vt:lpstr>School board meeting</vt:lpstr>
      <vt:lpstr>Mark’s</vt:lpstr>
      <vt:lpstr>Hmmm….</vt:lpstr>
      <vt:lpstr>Graduate school</vt:lpstr>
      <vt:lpstr>Why collaborative? Why Reader Response?</vt:lpstr>
      <vt:lpstr>Rowing the Bus by Paul Logan</vt:lpstr>
      <vt:lpstr>New Literacies</vt:lpstr>
      <vt:lpstr>Book trailer composition</vt:lpstr>
      <vt:lpstr>Assessment</vt:lpstr>
      <vt:lpstr>Reflections on process</vt:lpstr>
      <vt:lpstr>…On Patterns</vt:lpstr>
      <vt:lpstr> on freedom</vt:lpstr>
      <vt:lpstr>On uncertainty</vt:lpstr>
      <vt:lpstr>On Connecting to the text</vt:lpstr>
      <vt:lpstr>On collaboration and purpose</vt:lpstr>
      <vt:lpstr>PowerPoint Presentation</vt:lpstr>
      <vt:lpstr>References</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Collaborative Response with the Braided Essay</dc:title>
  <dc:creator>Owner</dc:creator>
  <cp:lastModifiedBy>Owner</cp:lastModifiedBy>
  <cp:revision>53</cp:revision>
  <dcterms:created xsi:type="dcterms:W3CDTF">2012-11-08T13:06:40Z</dcterms:created>
  <dcterms:modified xsi:type="dcterms:W3CDTF">2012-11-14T14:35:56Z</dcterms:modified>
</cp:coreProperties>
</file>